
<file path=[Content_Types].xml><?xml version="1.0" encoding="utf-8"?>
<Types xmlns="http://schemas.openxmlformats.org/package/2006/content-types">
  <Default Extension="77k8hmaaaagsurbvamaa+zl+8xpawgaaaaasuvork5cyii=" ContentType="image/77k8hmaaaagsurbvamaa+zl+8xpawgaaaaasuvork5cyii="/>
  <Default Extension="png" ContentType="image/png"/>
  <Default Extension="+q8arnaaaabkleqvqdaeqs+ihuc68waaaaaelftksuqmcc" ContentType="image/+q8arnaaaabkleqvqdaeqs+ihuc68waaaaaelftksuqmcc"/>
  <Default Extension="jpeg" ContentType="image/jpeg"/>
  <Default Extension="4z7ijaaaaabjru5erkjggg==" ContentType="image/4z7ijaaaaabjru5erkjggg=="/>
  <Default Extension="rels" ContentType="application/vnd.openxmlformats-package.relationships+xml"/>
  <Default Extension="xml" ContentType="application/xml"/>
  <Default Extension="1ad9vaaaaazjrefuawdusaqxqh2ouaaaaabjru5erkjggg==" ContentType="image/1ad9vaaaaazjrefuawdusaqxqh2ouaaaaabjru5erkjggg=="/>
  <Default Extension="gkpgmgaaaazjrefuawbulmednyrvagaaaabjru5erkjggg==" ContentType="image/gkpgmgaaaazjrefuawbulmednyrvagaaaabjru5erkjggg=="/>
  <Default Extension="aaaabkleqvqdaogfhraczmuhaaaaaelftksuqmcc" ContentType="image/aaaabkleqvqdaogfhraczmuhaaaaaelftksuqmcc"/>
  <Default Extension="3q3vjgaaaagsurbvamaj9y+luthtbaaaaaasuvork5cyii=" ContentType="image/3q3vjgaaaagsurbvamaj9y+luthtbaaaaaasuvork5cyii="/>
  <Default Extension="mwqykaaaaazjrefuawc6axyz74ux7aaaaabjru5erkjggg==" ContentType="image/mwqykaaaaazjrefuawc6axyz74ux7aaaaabjru5erkjggg=="/>
  <Default Extension="2gaaaabjru5erkjggg==" ContentType="image/2gaaaabjru5erkjggg==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0" r:id="rId13"/>
  </p:sldIdLst>
  <p:sldSz cx="17556163" cy="9875838"/>
  <p:notesSz cx="9875838" cy="1755616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8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4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4z7ijaaaaabjru5erkjggg==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+q8arnaaaabkleqvqdaeqs+ihuc68waaaaaelftksuqmc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3q3vjgaaaagsurbvamaj9y+luthtbaaaaaasuvork5cyii=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mwqykaaaaazjrefuawc6axyz74ux7aaaaabjru5erkjggg==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kpgmgaaaazjrefuawbulmednyrvagaaaabjru5erkjggg=="/><Relationship Id="rId4" Type="http://schemas.openxmlformats.org/officeDocument/2006/relationships/image" Target="../media/image14.2gaaaabjru5erkjggg==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1ad9vaaaaazjrefuawdusaqxqh2ouaaaaabjru5erkjggg==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77k8hmaaaagsurbvamaa+zl+8xpawgaaaaasuvork5cyii="/><Relationship Id="rId4" Type="http://schemas.openxmlformats.org/officeDocument/2006/relationships/image" Target="../media/image5.aaaabkleqvqdaogfhraczmuhaaaaaelftksuqmc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4z7ijaaaaabjru5erkjggg==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2422" y="2934979"/>
            <a:ext cx="10058400" cy="23134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8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Добро</a:t>
            </a: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пожаловать</a:t>
            </a:r>
            <a:endParaRPr lang="ru-RU" sz="8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в 1 класс!</a:t>
            </a:r>
            <a:endParaRPr lang="en-US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1"/>
          <p:cNvSpPr/>
          <p:nvPr/>
        </p:nvSpPr>
        <p:spPr>
          <a:xfrm>
            <a:off x="568411" y="3620530"/>
            <a:ext cx="9144000" cy="38496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3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252" r="3059" b="3282"/>
          <a:stretch/>
        </p:blipFill>
        <p:spPr>
          <a:xfrm>
            <a:off x="10490886" y="19030"/>
            <a:ext cx="7065277" cy="986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1168" y="5511493"/>
            <a:ext cx="16212312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учебного плана</a:t>
            </a:r>
            <a:endParaRPr lang="en-US" sz="4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0" descr="data:image/png;base64,iVBORw0KGgoAAAANSUhEUgAAAjMAAAD1CAYAAAClfHRCAAAP2UlEQVR4Aezai3EURxAG4LUTMY4EOxLjSGwiASLBRAJEgmcEAiGd7rE72zs981F7utfu9PTXR9VfJ/26PP33orz0b7m9L7cvbguDhYH/Bz4DPgM+Az4Dh34GPhb/mkvelPuaU8rdj+NxmKkhpl5Qz3hdfvzitjBYGCwLg2VhsCwMlmVmA70vy2EGfy7LUnPJ53JfQ03NK+Xh1+NhmKlvviwv/15u9aT/yr2DAAECBAgQIHC0wKeygZpLaj6pwabmlZpbysvLch9mXt09W5Z6Qr3g21N3BAgQIBAtoB4BAmcFak6peaWeVMPNXZh5UZ7V30H9Xe4dBAgQIECAAIEMAjW3/FU2+qJ+M1O/lXlbntSkU+4cBAjMIaBLAgQIpBaoueVd6eBVDTO/lQcfys1BgAABAgQIEMgkUP+O5mUNM3+UXdcn5c5BoL2AFQkQIECAwE4C9duZu18z1b+ZqU92qmNZAgQIECBAgMAuAjW/3IWZXVaPX1RFAgQIECBAYEaB+mumGfvWMwECBAgQmFdgsM6FmcEGqh0CBAgQIDCbgDAz28T1S4AAgTgBlQiECAgzIcyKECBAgAABAnsJCDN7yVqXAIE4AZUIEJhaQJiZevyaJ0CAAAEC+QWEmfwz1EGcgEoECBAg0KGAMNPhUGyJAAECBAgQuF5AmLneKu5MlQgQIECAAIGrBYSZq6mcSIAAAQIECPQmUPcjzFQFNwIECBAgQCCtgDCTdnQ2ToAAAQJxAir1LCDM9DwdeyNAgAABAgQuCggzF4mcQIAAgTgBlQgQuF1AmLndzBUECBAgQIBARwLCTEfDsBUCcQIqESBAYBwBYWacWeqEAAECBAhMKSDMTDn2uKZVIkCAAAECewsIM3sLW58AAQIECBDYVWCQMLOrkcUJECBAgACBjgWEmY6HY2sECBAgQKC5wIALCjMDDlVLBAgQIEBgJgFhZqZp65UAAQJxAioRCBMQZsKoFSJAgAABAgT2EBBm9lC1JgECcQIqESAwvYAwM/1HAAABAgQIEMgtIMzknp/dxwmoRIAAAQKdCggznQ7GtggQIECAAIHrBISZ65zizlKJAAECBAgQuElAmLmJy8kECBAgQIBALwL3+xBm7iXcEyBAgAABAikFhJmUY7NpAgQIEIgTUKl3AWGm9wnZHwECBAgQIHBWQJg5y+NNAgQIxAmoRIDAOgFhZp2bqwgQIECAAIFOBISZTgZhGwTiBFQiQIDAWALCzFjz1A0BAgQIEJhOQJiZbuRxDatEgAABAgQiBISZCGU1CBAgQIAAgd0EBggzu9lYmAABAgQIEEggIMwkGJItEiBAgACBJgKDLiLMDDpYbREgQIAAgVkEhJlZJq1PAgQIxAmoRCBUQJgJ5VaMAAECBAgQaC0gzLQWtR4BAnECKhEgQKAICDMFwUGAAAECBAjkFRBm8s7OzuMEVCJAgACBjgWEmY6HY2sECBAgQIDAZQFh5rJR3BkqESBAgAABAjcLCDM3k7mAAAECBAgQOFrgYX1h5qGGxwQIECBAgEA6AWEm3chsmAABAgTiBFTKICDMZJiSPRIgQIAAAQLPCggzz9J4gwABAnECKhEgsF5AmFlv50oCBAgQIECgAwFhpoMh2AKBOAGVCBAgMJ6AMDPeTHVEgAABAgSmEhBmphp3XLMqESBAgACBKAFhJkpaHQIECBAgQGAXgeRhZhcTixIgQIAAAQKJBISZRMOyVQIECBAgsFpg4AuFmYGHqzUCBAgQIDCDgDAzw5T1SIAAgTgBlQiECwgz4eQKEiBAgAABAi0FhJmWmtYiQCBOQCUCBAh8ExBmvkG4I0CAAAECBHIKCDM552bXcQIqESBAgEDnAsJM5wOyPQIECBAgQOC8gDBz3ifuXZUIECBAgACBVQLCzCo2FxEgQIAAAQJHCTyuK8w8FvGcAAECBAgQSCUgzKQal80SIECAQJyASlkEhJksk7JPAgQIECBA4KSAMHOSxYsECBCIE1CJAIFtAsLMNj9XEyBAgAABAgcLCDMHD0B5AnECKhEgQGBMAWFmzLnqigABAgQITCMgzEwz6rhGVSJAgAABApECwkyktloECBAgQIBAc4HEYaa5hQUJECBAgACBhALCTMKh2TIBAgQIELhJYPCThZnBB6w9AgQIECAwuoAwM/qE9UeAAIE4AZUIHCIgzBzCrigBAgQIECDQSkCYaSVpHQIE4gRUIkCAwAMBYeYBhocECBAgQIBAPgFhJt/M7DhOQCUCBAgQSCAgzCQYki0SIECAAAECzwsIM8/bxL2jEgECBAgQILBaQJhZTedCAgQIECBAIFrgVD1h5pSK1wgQIECAAIE0AsJMmlHZKAECBAjECaiUSUCYyTQteyVAgAABAgSeCAgzT0i8QIAAgTgBlQgQ2C4gzGw3tAIBAgQIECBwoIAwcyC+0gTiBFQiQIDAuALCzLiz1RkBAgQIEJhCQJiZYsxxTapEgAABAgSiBYSZaHH1CBAgQIAAgaYCScNMUwOLESBAgAABAokFhJnEw7N1AgQIECBwUWCCE4SZCYasRQIECBAgMLKAMDPydPVGgACBOAGVCBwmIMwcRq8wAQIECBAg0EJAmGmhaA0CBOIEVCJAgMAjAWHmEYinBAgQIECAQC4BYSbXvOw2TkAlAgQIEEgiIMwkGZRtEiBAgAABAqcFhJnTLnGvqkSAAAECBAhsEhBmNvG5mAABAgQIEIgSeK6OMPOcjNcJECBAgACBFALCTIox2SQBAgQIxAmolE1AmMk2MfslQIAAAQIEfhIQZn7i8IQAAQJxAioRINBGQJhp42gVAgQIECBA4CABYeYgeGUJxAmoRIAAgbEFhJmx56s7AgQIECAwvIAwM/yI4xpUiQABAgQIHCEgzByhriYBAgQIECDQTCBhmGnWu4UIECBAgACBAQSEmQGGqAUCBAgQIHBSYJIXhZlJBq1NAgQIECAwqoAwM+pk9UWAAIE4AZUIHCogzBzKrzgBAgQIECCwVUCY2SroegIE4gRUIkCAwAkBYeYEipcIECBAgACBPALCTJ5Z2WmcgEoECBAgkEhAmEk0LFslQIAAAQIEngoIM09N4l5RiQABAgQIENgsIMxsJrQAAQIECBAgsLfAufWFmXM63iNAgAABAgS6FxBmuh+RDRIgQIBAnIBKGQWEmYxTs2cCBAgQIEDgu4Aw853CAwIECMQJqESAQDsBYaadpZUIECBAgACBAwSEmQPQlSQQJ6ASAQIExhcQZsafsQ4JECBAgMDQAsLM0OONa04lAgQIECBwlIAwc5S8ugQIECBAgEATgWRhpknPFiFAgAABAgQGEhBmBhqmVggQIECAwHeBiR4IMxMNW6sECBAgQGBEAWFmxKnqiQABAnECKhE4XECYOXwENkCAAAECBAhsERBmtui5lgCBOAGVCBAg8IyAMPMMjJcJECBAgACBHALCTI452WWcgEoECBAgkExAmEk2MNslQIAAAQIEfhYQZn72iHumEgECBAgQINBEQJhpwmgRAgQIECBAYC+BS+sKM5eEvE+AAAECBAh0LSDMdD0emyNAgACBOAGVsgoIM1knZ98ECBAgQIDAnYAwc8fgBwECBOIEVCJAoK2AMNPW02oECBAgQIBAsIAwEwyuHIE4AZUIECAwh4AwM8ecdUmAAAECBIYVEGaGHW1cYyoRIECAAIEjBYSZI/XVJkCAAAECBDYLJAozm3u1AAECBAgQIDCggDAz4FC1RIAAAQKTC0zWvjAz2cC1S4AAAQIERhMQZkabqH4IECAQJ6ASgS4EhJkuxmATBAgQIECAwFoBYWatnOsIEIgTUIkAAQJnBISZMzjeIkCAAAECBPoXEGb6n5EdxgmoRIAAAQIJBYSZhEOzZQIECBAgQOCHgDDzwyLukUoECBAgQIBAMwFhphmlhQgQIECAAIHWAtesJ8xco+QcAgQIECBAoFsBYabb0dgYAQIECMQJqJRZQJjJPD17J0CAAAECBBZhxoeAAAECgQJKESDQXkCYaW9qRQIECBAgQCBQQJgJxFaKQJyASgQIEJhHQJiZZ9Y6JUCAAAECQwoIM0OONa4plQgQIECAwNECwszRE1CfAAECBAgQ2CSQJMxs6tHFBAgQIECAwMACwszAw9UaAQIECEwoMGHLwsyEQ9cyAQIECBAYSUCYGWmaeiFAgECcgEoEuhEQZroZhY0QIECAAAECawSEmTVqriFAIE5AJQIECFwQEGYuAHmbAAECBAgQ6FtAmOl7PnYXJ6ASAQIECCQVEGaSDs62CRAgQIAAga8CwsxXh7ifKhEgQIAAAQJNBYSZppwWI0CAAAECBFoJXLuOMHOtlPMIECBAgACBLgWEmS7HYlMECBAgECegUnYBYSb7BO2fAAECBAhMLiDMTP4B0D4BAnECKhEgsI+AMLOPq1UJECBAgACBIAFhJghaGQJxAioRIEBgLgFhZq5565YAAQIECAwnIMwMN9K4hlQiQIAAAQI9CAgzPUzBHggQIECAAIHVAgnCzOreXEiAAAECBAhMICDMTDBkLRIgQIDAJAKTtinMTDp4bRMgQIAAgVEEhJlRJqkPAgQIxAmoRKArAWGmq3HYDAECBAgQIHCrgDBzq5jzCRCIE1CJAAECVwgIM1cgOYUAAQIECBDoV0CY6Xc2dhYnoBIBAgQIJBYQZhIPz9YJECBAgACBZRFmIj8FahEgQIAAAQLNBYSZ5qQWJECAAAECBLYK3HK9MHOLlnMJECBAgACB7gSEme5GYkMECBAgECeg0ggCwswIU9QDAQIECBCYWECYmXj4WidAIE5AJQIE9hMQZvaztTIBAgQIECAQICDMBCArQSBOQCUCBAjMJyDMzDdzHRMgQIAAgaEEhJmhxhnXjEoECBAgQKAXAWGml0nYBwECBAgQILBKoPMws6onFxEgQIAAAQITCQgzEw1bqwQIECAwsMDErQkzEw9f6wQIECBAYAQBYWaEKeqBAAECcQIqEehOQJjpbiQ2RIAAAQIECNwiIMzcouVcAgTiBFQiQIDAlQLCzJVQTiNAgAABAgT6FBBm+pyLXcUJqESAAAECyQVqmPlUenhRbg4CBAgQIECAQDoBYSZqZOoQIECAAAECrQVelQXf1jDzoTz4q9wcBAgQIECAAIHDBW7YwMty7ucaZt6WB3+Um181FQQHAQIECBAgkEKg5pbv38zUv5l5Xbb9ptwcBAgQIEBgEgFtJheoueXv0sOn+s1MuV/qtzM11HxclqUmncU/AgQIECBAgECHAjWnvP+2r5pflvswU1+r6eZdeVBP+Lfc1189lTsHAQIECGwRcC0BApsFaoCpuaTmk/rFS/173z/vV30YZupr9aT65m/lyT/l9sVtYbAw8P/AZ8BnwGfAZ+DQz0D9ouWfMoN6/F5+1LxS7r4e/wMAAP//5TnhdQAAAAZJREFUAwAk7Hy/4Z7iJAAAAABJRU5ErkJggg=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6675120"/>
            <a:ext cx="5148072" cy="22402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6858000"/>
            <a:ext cx="5559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457200" y="7589520"/>
            <a:ext cx="536451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pic>
        <p:nvPicPr>
          <p:cNvPr id="6" name="Image 1" descr="data:image/png;base64,iVBORw0KGgoAAAANSUhEUgAAAnEAAAD1CAYAAAA/M6PfAAAQAElEQVR4AezbC5YbtRIGYN27EcJKAishrARYCWElXFZCWAlXSmaSedgeu92tKklfjp32o1tV+qo55z8z4b/l9Z939aNf6/PP+vzXszAoDPx34B5wD7gH3APugYB74O9as+Wx3+ux5bN6+PZ4GeJaeGsXtDN+q3/9x7MwKAxKYVAKg1IYlNIMPEthUAqDUg43+LGU0vLYP/XYwlzLafXll8fTENe+fF8//r4+20n/q0cPAgQIECBAgACBGIFPtWzLYy2XtUDXclrLa/XjUh5D3IfP70ppJ7QLHt46EMgloBsCBAgQILCoQMtnLae17bdQ9znEvavv2u9af65HDwIECBAgQIDATAKz7aXltZ/qpt61n8S1n8J9rG9awqsHDwIECBAgQIAAgaQCLa/9UXv70ELcd/XFX/XpQYAAAQJ7CliLAAECxwi0fyf3voW4H+r67U09eBAgQIAAAQIECCQXaD+N+/zr1PZv4tqb5P1q7wYBpxIgQIAAAQLzCrTc9jnEzbtFOyNAgAABAgSuFHDaaALt16mj9axfAgQIECBAgMDyAkLc8rcAAALxAjogQIAAgdsFhLjbzVxBgAABAgQIEAgXWDzEhftrgAABAgQIECCwSUCI28TmIgIECBBYVsDGCSQREOKSDEIbBAgQIECAAIFbBIS4W7ScSyBWQHUCBAgQIPBVQIj7SuEFAQIECBAgQGAcgetC3Dj70SkBAgQIECBAYAkBIW6JMdskAQIE+guoSIDAsQJC3LG+VidAgAABAgQIHCIgxB3CatFYAdUJECBAgMD8AkLc/DO2QwIECBAgQOAtgQG/F+IGHJqWCRAgQIAAAQJCnHuAAAECsQKqEyBAYJOAELeJzUUECBAgQIAAgVgBIS7WP7a66gQIECBAgMCwAkLcsKPTOAECBAgQ6C+gYh4BIS7PLHRCgAABAgQIELhaQIi7msqJBAjECqhOgAABAk8FhLinGl4TIECAAAECBAYREOKuGJRTCBAgQIAAAQLZBIS4bBPRDwECBAjMIGAPBA4XEOIOJ1aAAAECBAgQILC/gBC3v6kVCcQKqE6AAAECSwgIcUuM2SYJECBAgACB2QT2DHGz2dgPAQIECBAgQCCtgBCXdjQaI0CAwAoC9kiAwFYBIW6rnOsIECBAgAABAoECQlwgvtKxAqoTIECAAIGRBYS4kaendwIECBAgQKCnQKpaQlyqcWiGAAECBAgQIHCdgBB3nZOzCBAgECugOgECBF4ICHEvQLwlQIAAAQIECIwgIMSNMKXYHlUnQIAAAQIEEgoIcQmHoiUCBAgQIDC2gO57CAhxPZTVIECAAAECBAjsLCDE7QxqOQIEYgVUJ0CAwCoCQtwqk7ZPAgQIECBAYCoBIW63cVqIAAECBAgQINBPQIjrZ60SAQIECBB4LuAdgTsEhLg78FxKgAABAgQIEIgSEOKi5NUlECugOgECBAgMLiDEDT5A7RMgQIAAAQJrCvQPcWs62zUBAgQIECBAYFcBIW5XTosRIECAwBEC1iRA4LWAEPfaxCcECBAgQIAAgfQCQlz6EWkwVkB1AgQIECCQU0CIyzkXXREgQIAAAQKjCnTqW4jrBK0MAQIECBAgQGBPASFuT01rESBAIFZAdQIEFhIQ4hYatq0SIECAAAEC8wgIcfPMMnYnqhMgQIAAAQJdBYS4rtyKESBAgAABAo8CjvcJCHH3+bmaAAECBAgQIBAiIMSFsCtKgECsgOoECBAYX0CIG3+GdkCAAAECBAgsKCDEdR66cgQIECBAgACBPQSEuD0UrUGAAAECBI4TsDKBkwJC3EkWHxIgQIAAAQIEcgsIcbnnozsCsQKqEyBAgEBaASEu7Wg0RoAAAQIECBA4L5A1xJ3v2DcECBAgQIAAAQJFiHMTECBAgMAkArZBYC0BIW6tedstAQIECBAgMImAEDfJIG0jVkB1AgQIECDQW0CI6y2uHgECBAgQIECglLsNhLi7CS1AgAABAgQIEOgvIMT1N1eRAAECsQKqEyAwhYAQN8UYbYIAAQIECBBYTUCIW23isftVnQABAgQIENhJQIjbCdIyBAgQIECAwBEC1jwnIMSdk/E5AQIECBAgQCCxgBCXeDhaI0AgVkB1AgQIZBYQ4jJPR28ECBAgQIAAgTMCQtwZmNiPVSdAgAABAgQIXBYQ4i77+JYAAQIECIwhoMvlBIS45UZuwwQIECBAgMAMAkLcDFO0BwKxAqoTIECAQICAEBeAriQBAgQIECBA4F6BsUPcvbt3PQECBAgQIEBgUAEhbtDBaZsAAQIEtgm4isAsAkLcLJO0DwIECBAgQGApASFuqXHbbKyA6gQIECBAYD8BIW4/SysRIECAAAECBPYVuLCaEHcBx1cECBAgQIAAgawCQlzWyeiLAAECsQKqEyCQXECISz4g7REgQIAAAQIETgkIcadUfBYroDoBAgQIECDwpoAQ9yaREwgQIECAAIHsAiv2J8StOHV7JkCAAAECBIYXEOKGH6ENECAQK6A6AQIEYgSEuBh3VQkQIECAAAECdwkIcXfxxV6sOgECBAgQILCugBC37uztnAABAgTWE7DjiQSEuImGaSsECBAgQIDAOgJC3DqztlMCsQKqEyBAgMCuAkLcrpwWI0CAAAECBAj0EVghxPWRVIUAAQIECBAg0FFAiOuIrRQBAgQIjCKgTwL5BYS4/DPSIQECBAgQIEDglYAQ94rEBwRiBVQnQIAAAQLXCAhx1yg5hwABAgQIECCQTOBJiEvWmXYIECBAgAABAgTOCghxZ2l8QYAAAQJvCjiBAIEwASEujF5hAgQIECBAgMB2ASFuu50rYwVUJ0CAAAECSwsIcUuP3+YJECBAgMBKAnPtVYiba552Q4AAAQIECCwiIMQtMmjbJEAgVkB1AgQI7C0gxO0taj0CBAgQIECAQAcBIa4DcmwJ1QkQIECAAIEZBYS4GadqTwQIECBA4B4B1w4hIMQNMSZNEiBAgAABAgSeCwhxzz28I0AgVkB1AgQIELhSQIi7EsppBAgQIECAAIFMAkLc4zQcCRAgQIAAAQIDCQhxAw1LqwQIECCQS0A3BCIFhLhIfbUJECBAgAABAhsFhLiNcC4jECugOgECBAisLiDErX4H2D8BAgQIECAwpMDNIW7IXWqaAAECBAgQIDCZgBA32UBthwABAgkFtESAwAECQtwBqJYkQIAAAQIECBwtIMQdLWz9WAHVCRAgQIDApAJC3KSDtS0CBAgQIEBgm8AoVwlxo0xKnwQIECBAgACBJwJC3BMMLwkQIBAroDoBAgSuFxDirrdyJgECBAgQIEAgjYAQl2YUsY2oToAAAQIECIwlIMSNNS/dEiBAgACBLAL6CBYQ4oIHoDwBAgQIECBAYIuAELdFzTUECMQKqE6AAAECRYhzExAgQIAAAQIEBhQQ4m4bmrMJECBAgAABAikEhLgUY9AEAQIECMwrYGcEjhEQ4o5xtSoBAgQIECBA4FABIe5QXosTiBVQnQABAgTmFRDi5p2tnREgQIAAAQITCxwU4iYWszUCBAgQIECAQAIBIS7BELRAgAABAqUUCAQI3CQgxN3E5WQCBAgQIECAQA4BIS7HHHQRK6A6AQIECBAYTkCIG25kGiZAgAABAgTiBeI7EOLiZ6ADAgQIECBAgMDNAkLczWQuIECAQKyA6gQIEGgCQlxT8CRAgAABAgQIDCYgxA02sNh2VSdAgAABAgSyCAhxWSahDwIECBAgMKOAPR0mIMQdRmthAgQIECBAgMBxAkLccbZWJkAgVkB1AgQITC0gxE09XpsjQIAAAQIEZhUQ4o6YrDUJECBAgAABAgcLCHEHA1ueAAECBAhcI+AcArcKCHG3ijmfAAECBAgQIJBAQIhLMAQtEIgVUJ0AAQIERhQQ4kacmp4JECBAgACB5QVCQ9zy+gAIECBAgAABAhsFhLiNcC4jQIAAgRABRQkQeBAQ4h4gHAgQIECAAAECIwkIcSNNS6+xAqoTIECAAIFEAkJcomFohQABAgQIEJhL4MjdCHFH6lqbAAECBAgQIHCQgBB3EKxlCRAgECugOgECswsIcbNP2P4IECBAgACBKQWEuCnHGrsp1QkQIECAAIHjBYS4441VIECAAAECBC4L+HaDgBC3Ac0lBAgQIECAAIFoASEuegLqEyAQK6A6AQIEBhUQ4gYdnLYJECBAgACBtQWEuLj5q0yAAAECBAgQ2CwgxG2mcyEBAgQIEOgtoB6BbwJC3DcLrwgQIECAAAECwwgIccOMSqMEYgVUJ0CAAIFcAkJcrnnohgABAgQIECBwlcAAIe6qfTiJAAECBAgQILCUgBC31LhtlgABAosI2CaBBQSEuAWGbIsECBAgQIDAfAJC3HwztaNYAdUJECBAgEAXASGuC7MiBAgQIECAAIFzAts+F+K2ubmKAAECBAgQIBAqIMSF8itOgACBWAHVCRAYV0CIG3d2OidAgAABAgQWFhDiFh5+7NZVJ0CAAAECBO4REOLu0XMtAQIECBAg0E9ApWcCQtwzDm8IECBAgAABAmMICHFjzEmXBAjECqhOgACBdAJCXLqRaIgAAQIECBAg8LaAEPe2UewZqhMgQIAAAQIETggIcSdQfESAAAECBEYW0PsaAkLcGnO2SwIECBAgQGAyASFusoHaDoFYAdUJECBAoJeAENdLWh0CBAgQIECAwI4C04S4HU0sRYAAAQIECBBILyDEpR+RBgkQIEDgIAHLEhhaQIgbenyaJ0CAAAECBFYVEOJWnbx9xwqoToAAAQIE7hQQ4u4EdDkBAgQIECBAoIfAyxpC3EsR7wkQIECAAAECAwgIcQMMSYsECBCIFVCdAIGMAkJcxqnoiQABAgQIECDwhoAQ9waQr2MFVCdAgAABAgROCwhxp118SoAAAQIECIwpsEzXQtwyo7ZRAgQIECBAYCYBIW6madoLAQKxAqoTIECgo4AQ1xFbKQIECBAgQIDAXgJC3F6SseuoToAAAQIECCwmIMQtNnDbJUCAAAECXwT8PbqAEDf6BPVPgAABAgQILCkgxC05dpsmECugOgECBAjcLyDE3W9oBQIECBAgQIBAd4HFQlx3XwUJECBAgAABAocICHGHsFqUAAECBKYRsBECSQWEuKSD0RYBAgQIECBA4JKAEHdJx3cEYgVUJ0CAAAECZwWEuLM0viBAgAABAgQI5BU4HeLy9qszAgQIECBAgACBKiDEVQQPAgQIELhfwAoECPQVEOL6eqtGgAABAgQIENhFQIjbhdEisQKqEyBAgACB9QSEuPVmbscECBAgQIDABAJC3ARDtAUCBAgQIEBgPQEhbr2Z2zEBArECqhMgQGAXASFuF0aLECBAgAABAgT6Cghxfb1jq6lOgAABAgQITCMgxE0zShshQIAAAQL7C1gxr4AQl3c2OiNAgAABAgQInBVoIe5T/fZdfXoQIEAgkYBWCBAgQOCSgBB3Scd3A7Vy9gAAAPVJREFUBAgQIECAAIF8Ah9qSx9biPurvvipPj0eBBwIECBAgAABAokF3tfe/mkh7mN98UN9+pVqRfAgQIAAAQIbBFxCoJdAy2tffxLX/k3cb7Xy7/XpQYAAAQIECBAgkFeg5bWfa3uf2k/i6rG0n8a1MPd3KaUlvOIPAQKDCGiTAAECBFYQaPnsz4eNttxWHkNc+6yluj/qi3bCr/XYfsVaDx4ECBAgQIAAAQIBAi24tTzWcln7QVv7/xh+fOzjaYhrn7WT2pff1Te/1Oe/F56+K4UBA/eAe8A94B5wD7gHjroH2g/WfqlZrD2+r3+1nFYPXx7/BwAA//+Q8aRnAAAABklEQVQDAEqs+IHUc68wAAAAAElFTkSuQmC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136" y="6675120"/>
            <a:ext cx="5715000" cy="22402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24728" y="6858000"/>
            <a:ext cx="5559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5824728" y="7589520"/>
            <a:ext cx="536451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pic>
        <p:nvPicPr>
          <p:cNvPr id="9" name="Image 2" descr="data:image/png;base64,iVBORw0KGgoAAAANSUhEUgAAAnEAAAD1CAYAAAA/M6PfAAAQAElEQVR4AezbC5YbtRIGYN27EcJKAishrARYCWElXFZCWAlXSmaSedgeu92tKklfjp32o1tV+qo55z8z4b/l9Z939aNf6/PP+vzXszAoDPx34B5wD7gH3APugYB74O9as+Wx3+ux5bN6+PZ4GeJaeGsXtDN+q3/9x7MwKAxKYVAKg1IYlNIMPEthUAqDUg43+LGU0vLYP/XYwlzLafXll8fTENe+fF8//r4+20n/q0cPAgQIECBAgACBGIFPtWzLYy2XtUDXclrLa/XjUh5D3IfP70ppJ7QLHt46EMgloBsCBAgQILCoQMtnLae17bdQ9znEvavv2u9af65HDwIECBAgQIDATAKz7aXltZ/qpt61n8S1n8J9rG9awqsHDwIECBAgQIAAgaQCLa/9UXv70ELcd/XFX/XpQYAAAQJ7CliLAAECxwi0fyf3voW4H+r67U09eBAgQIAAAQIECCQXaD+N+/zr1PZv4tqb5P1q7wYBpxIgQIAAAQLzCrTc9jnEzbtFOyNAgAABAgSuFHDaaALt16mj9axfAgQIECBAgMDyAkLc8rcAAALxAjogQIAAgdsFhLjbzVxBgAABAgQIEAgXWDzEhftrgAABAgQIECCwSUCI28TmIgIECBBYVsDGCSQREOKSDEIbBAgQIECAAIFbBIS4W7ScSyBWQHUCBAgQIPBVQIj7SuEFAQIECBAgQGAcgetC3Dj70SkBAgQIECBAYAkBIW6JMdskAQIE+guoSIDAsQJC3LG+VidAgAABAgQIHCIgxB3CatFYAdUJECBAgMD8AkLc/DO2QwIECBAgQOAtgQG/F+IGHJqWCRAgQIAAAQJCnHuAAAECsQKqEyBAYJOAELeJzUUECBAgQIAAgVgBIS7WP7a66gQIECBAgMCwAkLcsKPTOAECBAgQ6C+gYh4BIS7PLHRCgAABAgQIELhaQIi7msqJBAjECqhOgAABAk8FhLinGl4TIECAAAECBAYREOKuGJRTCBAgQIAAAQLZBIS4bBPRDwECBAjMIGAPBA4XEOIOJ1aAAAECBAgQILC/gBC3v6kVCcQKqE6AAAECSwgIcUuM2SYJECBAgACB2QT2DHGz2dgPAQIECBAgQCCtgBCXdjQaI0CAwAoC9kiAwFYBIW6rnOsIECBAgAABAoECQlwgvtKxAqoTIECAAIGRBYS4kaendwIECBAgQKCnQKpaQlyqcWiGAAECBAgQIHCdgBB3nZOzCBAgECugOgECBF4ICHEvQLwlQIAAAQIECIwgIMSNMKXYHlUnQIAAAQIEEgoIcQmHoiUCBAgQIDC2gO57CAhxPZTVIECAAAECBAjsLCDE7QxqOQIEYgVUJ0CAwCoCQtwqk7ZPAgQIECBAYCoBIW63cVqIAAECBAgQINBPQIjrZ60SAQIECBB4LuAdgTsEhLg78FxKgAABAgQIEIgSEOKi5NUlECugOgECBAgMLiDEDT5A7RMgQIAAAQJrCvQPcWs62zUBAgQIECBAYFcBIW5XTosRIECAwBEC1iRA4LWAEPfaxCcECBAgQIAAgfQCQlz6EWkwVkB1AgQIECCQU0CIyzkXXREgQIAAAQKjCnTqW4jrBK0MAQIECBAgQGBPASFuT01rESBAIFZAdQIEFhIQ4hYatq0SIECAAAEC8wgIcfPMMnYnqhMgQIAAAQJdBYS4rtyKESBAgAABAo8CjvcJCHH3+bmaAAECBAgQIBAiIMSFsCtKgECsgOoECBAYX0CIG3+GdkCAAAECBAgsKCDEdR66cgQIECBAgACBPQSEuD0UrUGAAAECBI4TsDKBkwJC3EkWHxIgQIAAAQIEcgsIcbnnozsCsQKqEyBAgEBaASEu7Wg0RoAAAQIECBA4L5A1xJ3v2DcECBAgQIAAAQJFiHMTECBAgMAkArZBYC0BIW6tedstAQIECBAgMImAEDfJIG0jVkB1AgQIECDQW0CI6y2uHgECBAgQIECglLsNhLi7CS1AgAABAgQIEOgvIMT1N1eRAAECsQKqEyAwhYAQN8UYbYIAAQIECBBYTUCIW23isftVnQABAgQIENhJQIjbCdIyBAgQIECAwBEC1jwnIMSdk/E5AQIECBAgQCCxgBCXeDhaI0AgVkB1AgQIZBYQ4jJPR28ECBAgQIAAgTMCQtwZmNiPVSdAgAABAgQIXBYQ4i77+JYAAQIECIwhoMvlBIS45UZuwwQIECBAgMAMAkLcDFO0BwKxAqoTIECAQICAEBeAriQBAgQIECBA4F6BsUPcvbt3PQECBAgQIEBgUAEhbtDBaZsAAQIEtgm4isAsAkLcLJO0DwIECBAgQGApASFuqXHbbKyA6gQIECBAYD8BIW4/SysRIECAAAECBPYVuLCaEHcBx1cECBAgQIAAgawCQlzWyeiLAAECsQKqEyCQXECISz4g7REgQIAAAQIETgkIcadUfBYroDoBAgQIECDwpoAQ9yaREwgQIECAAIHsAiv2J8StOHV7JkCAAAECBIYXEOKGH6ENECAQK6A6AQIEYgSEuBh3VQkQIECAAAECdwkIcXfxxV6sOgECBAgQILCugBC37uztnAABAgTWE7DjiQSEuImGaSsECBAgQIDAOgJC3DqztlMCsQKqEyBAgMCuAkLcrpwWI0CAAAECBAj0EVghxPWRVIUAAQIECBAg0FFAiOuIrRQBAgQIjCKgTwL5BYS4/DPSIQECBAgQIEDglYAQ94rEBwRiBVQnQIAAAQLXCAhx1yg5hwABAgQIECCQTOBJiEvWmXYIECBAgAABAgTOCghxZ2l8QYAAAQJvCjiBAIEwASEujF5hAgQIECBAgMB2ASFuu50rYwVUJ0CAAAECSwsIcUuP3+YJECBAgMBKAnPtVYiba552Q4AAAQIECCwiIMQtMmjbJEAgVkB1AgQI7C0gxO0taj0CBAgQIECAQAcBIa4DcmwJ1QkQIECAAIEZBYS4GadqTwQIECBA4B4B1w4hIMQNMSZNEiBAgAABAgSeCwhxzz28I0AgVkB1AgQIELhSQIi7EsppBAgQIECAAIFMAkLc4zQcCRAgQIAAAQIDCQhxAw1LqwQIECCQS0A3BCIFhLhIfbUJECBAgAABAhsFhLiNcC4jECugOgECBAisLiDErX4H2D8BAgQIECAwpMDNIW7IXWqaAAECBAgQIDCZgBA32UBthwABAgkFtESAwAECQtwBqJYkQIAAAQIECBwtIMQdLWz9WAHVCRAgQIDApAJC3KSDtS0CBAgQIEBgm8AoVwlxo0xKnwQIECBAgACBJwJC3BMMLwkQIBAroDoBAgSuFxDirrdyJgECBAgQIEAgjYAQl2YUsY2oToAAAQIECIwlIMSNNS/dEiBAgACBLAL6CBYQ4oIHoDwBAgQIECBAYIuAELdFzTUECMQKqE6AAAECRYhzExAgQIAAAQIEBhQQ4m4bmrMJECBAgAABAikEhLgUY9AEAQIECMwrYGcEjhEQ4o5xtSoBAgQIECBA4FABIe5QXosTiBVQnQABAgTmFRDi5p2tnREgQIAAAQITCxwU4iYWszUCBAgQIECAQAIBIS7BELRAgAABAqUUCAQI3CQgxN3E5WQCBAgQIECAQA4BIS7HHHQRK6A6AQIECBAYTkCIG25kGiZAgAABAgTiBeI7EOLiZ6ADAgQIECBAgMDNAkLczWQuIECAQKyA6gQIEGgCQlxT8CRAgAABAgQIDCYgxA02sNh2VSdAgAABAgSyCAhxWSahDwIECBAgMKOAPR0mIMQdRmthAgQIECBAgMBxAkLccbZWJkAgVkB1AgQITC0gxE09XpsjQIAAAQIEZhUQ4o6YrDUJECBAgAABAgcLCHEHA1ueAAECBAhcI+AcArcKCHG3ijmfAAECBAgQIJBAQIhLMAQtEIgVUJ0AAQIERhQQ4kacmp4JECBAgACB5QVCQ9zy+gAIECBAgAABAhsFhLiNcC4jQIAAgRABRQkQeBAQ4h4gHAgQIECAAAECIwkIcSNNS6+xAqoTIECAAIFEAkJcomFohQABAgQIEJhL4MjdCHFH6lqbAAECBAgQIHCQgBB3EKxlCRAgECugOgECswsIcbNP2P4IECBAgACBKQWEuCnHGrsp1QkQIECAAIHjBYS4441VIECAAAECBC4L+HaDgBC3Ac0lBAgQIECAAIFoASEuegLqEyAQK6A6AQIEBhUQ4gYdnLYJECBAgACBtQWEuLj5q0yAAAECBAgQ2CwgxG2mcyEBAgQIEOgtoB6BbwJC3DcLrwgQIECAAAECwwgIccOMSqMEYgVUJ0CAAIFcAkJcrnnohgABAgQIECBwlcAAIe6qfTiJAAECBAgQILCUgBC31LhtlgABAosI2CaBBQSEuAWGbIsECBAgQIDAfAJC3HwztaNYAdUJECBAgEAXASGuC7MiBAgQIECAAIFzAts+F+K2ubmKAAECBAgQIBAqIMSF8itOgACBWAHVCRAYV0CIG3d2OidAgAABAgQWFhDiFh5+7NZVJ0CAAAECBO4REOLu0XMtAQIECBAg0E9ApWcCQtwzDm8IECBAgAABAmMICHFjzEmXBAjECqhOgACBdAJCXLqRaIgAAQIECBAg8LaAEPe2UewZqhMgQIAAAQIETggIcSdQfESAAAECBEYW0PsaAkLcGnO2SwIECBAgQGAyASFusoHaDoFYAdUJECBAoJeAENdLWh0CBAgQIECAwI4C04S4HU0sRYAAAQIECBBILyDEpR+RBgkQIEDgIAHLEhhaQIgbenyaJ0CAAAECBFYVEOJWnbx9xwqoToAAAQIE7hQQ4u4EdDkBAgQIECBAoIfAyxpC3EsR7wkQIECAAAECAwgIcQMMSYsECBCIFVCdAIGMAkJcxqnoiQABAgQIECDwhoAQ9waQr2MFVCdAgAABAgROCwhxp118SoAAAQIECIwpsEzXQtwyo7ZRAgQIECBAYCYBIW6madoLAQKxAqoTIECgo4AQ1xFbKQIECBAgQIDAXgJC3F6SseuoToAAAQIECCwmIMQtNnDbJUCAAAECXwT8PbqAEDf6BPVPgAABAgQILCkgxC05dpsmECugOgECBAjcLyDE3W9oBQIECBAgQIBAd4HFQlx3XwUJECBAgAABAocICHGHsFqUAAECBKYRsBECSQWEuKSD0RYBAgQIECBA4JKAEHdJx3cEYgVUJ0CAAAECZwWEuLM0viBAgAABAgQI5BU4HeLy9qszAgQIECBAgACBKiDEVQQPAgQIELhfwAoECPQVEOL6eqtGgAABAgQIENhFQIjbhdEisQKqEyBAgACB9QSEuPVmbscECBAgQIDABAJC3ARDtAUCBAgQIEBgPQEhbr2Z2zEBArECqhMgQGAXASFuF0aLECBAgAABAgT6Cghxfb1jq6lOgAABAgQITCMgxE0zShshQIAAAQL7C1gxr4AQl3c2OiNAgAABAgQInBVoIe5T/fZdfXoQIEAgkYBWCBAgQOCSgBB3Scd3A7Vy9gAAAPVJREFUBAgQIECAAIF8Ah9qSx9biPurvvipPj0eBBwIECBAgAABAokF3tfe/mkh7mN98UN9+pVqRfAgQIAAAQIbBFxCoJdAy2tffxLX/k3cb7Xy7/XpQYAAAQIECBAgkFeg5bWfa3uf2k/i6rG0n8a1MPd3KaUlvOIPAQKDCGiTAAECBFYQaPnsz4eNttxWHkNc+6yluj/qi3bCr/XYfsVaDx4ECBAgQIAAAQIBAi24tTzWcln7QVv7/xh+fOzjaYhrn7WT2pff1Te/1Oe/F56+K4UBA/eAe8A94B5wD7gHjroH2g/WfqlZrD2+r3+1nFYPXx7/BwAA//+Q8aRnAAAABklEQVQDAEqs+IHUc68wAAAAAElFTkSuQmC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600" y="6675120"/>
            <a:ext cx="5715000" cy="22402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734861" y="6858000"/>
            <a:ext cx="5559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11734861" y="7589520"/>
            <a:ext cx="536451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9678" y="6945336"/>
            <a:ext cx="3542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buFontTx/>
              <a:buChar char="•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  <a:p>
            <a:pPr defTabSz="1371600">
              <a:buFontTx/>
              <a:buChar char="•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Математика                    </a:t>
            </a:r>
          </a:p>
          <a:p>
            <a:pPr defTabSz="1371600">
              <a:buFontTx/>
              <a:buChar char="•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Окружающий  мир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53912" y="6897022"/>
            <a:ext cx="87757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>
              <a:buFontTx/>
              <a:buChar char="•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ИЗО </a:t>
            </a:r>
          </a:p>
          <a:p>
            <a:pPr defTabSz="1371600">
              <a:buFontTx/>
              <a:buChar char="•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</a:t>
            </a:r>
          </a:p>
          <a:p>
            <a:pPr defTabSz="1371600">
              <a:buFontTx/>
              <a:buChar char="•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23622" y="6900094"/>
            <a:ext cx="87757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>
              <a:buFontTx/>
              <a:buChar char="•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</a:p>
          <a:p>
            <a:pPr defTabSz="1371600">
              <a:buFontTx/>
              <a:buChar char="•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Музыка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93" y="94129"/>
            <a:ext cx="17076376" cy="50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5546" y="1161782"/>
            <a:ext cx="1097280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</a:t>
            </a:r>
            <a:endParaRPr lang="en-US" sz="4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0" descr="data:image/png;base64,iVBORw0KGgoAAAANSUhEUgAAAi0AAAD3CAYAAADR02QSAAAPSklEQVR4Aeza4XXcxhUFYEqNRK4kTiWxK7FcidWJnUocVyJjaFoSTXJ3gcUAd958OdyQXgKY+77HH/fs0fuHf/zv8+fPH5bXx+X16/LyRYAAAQIECBA4SuD35aDWP35Zvn/4R0V5eFZalgs+Lhf8vrx+Wl7fLy9fBAgQIECAwEUBv9xRoBWV1j9+WJ7ZykvrJcuPf319KS1LYfl1eauVleWbLwIECBAgQIDAqQKtwPz01E8egzyWluWN1mhas3l80/8RIECAwPgCJiBQROD7pac8fuLyfvmhNZlfigxmDAIECBAgQKCewH9bX2mftLRPWeqNZyICBEIFxCJAgMBqgfYByw+ttPxr9a1uIECAAAECBAgcK/DvVlr8W5Zj0Z0WKiAWAQIECEQLfGilpX3kEp1SOAIECBAgQGB6gcfSMr1CNoB0BAgQIECAQBNon7S0714ECBAgQIAAgWiBzaUleirhCBAgQIAAgXICSku5lRqIAAECBAYREHOlgNKyEszlBAgQIECAwDkCSss57k4lQIBAroBkBEIFlJbQxYhFgAABAgQIPBdQWp57+C8CBHIFJCNAYHIBpWXyPwDjEyBAgACBUQSUllE2JWeugGQECBAgcIiA0nIIs0MIECBAgACBewWUlnsFc++XjAABAgQIlBJQWkqt0zAECBAgQKCuwPGlpa6lyQgQIECAAIGOAkpLR1yPJkCAAAECPQRmfabSMuvmzU2AAAECBAYTUFoGW5i4BAgQyBWQjEBfAaWlr6+nEyBAgAABAjsJKC07QXoMAQK5ApIRIFBDQGmpsUdTECBAgACB8gJKS/kVGzBXQDICBAgQWCOgtKzRci0BAgQIECBwmoDSchp97sGSESBAgACBRAGlJXErMhEgQIAAAQIvBAYqLS+ye4MAAQIECBCYSEBpmWjZRiVAgACByQUGH19pGXyB4hMgQIAAgVkElJZZNm1OAgQI5ApIRuAmAaXlJiYXESBAgAABAmcLKC1nb8D5BAjkCkhGgECUgNIStQ5hCBAgQIAAgbcElJa3ZLxPIFdAMgIECEwpoLRMuXZDEyBAgACB8QSUlvF2lptYMgIECBAg0FFAaemI69EECBAgQIDAfgIzlJb9tDyJAAECBAgQOE1AaTmN3sEECBAgQGAUgYycSkvGHqQgQIAAAQIErggoLVeA/JoAAQIEcgUkm0tAaZlr36YlQIAAAQLDCigtw65OcAIEcgUkI0Cgh4DS0kPVMwkQIECAAIHdBZSW3Uk9kECugGQECBAYWUBpGXl7shMgQIAAgYkElJaJlp07qmQECBAgQOC6gNJy3cgVBAgQIECAQICA0nJhCX5FgAABAgQI5AgoLTm7kIQAAQIECFQT2HUepWVXTg8jQIAAAQIEegkoLb1kPZcAAQIEcgUkG1JAaRlybUITIECAAIH5BJSW+XZuYgIEcgUkI0DggoDScgHHrwgQIECAAIEcAaUlZxeSEMgVkIwAAQIBAkpLwBJEIECAAAECBK4LKC3XjVyRKyAZAQIECEwkoLRMtGyjEiBAgACBkQWUlh7b80wCBAgQIEBgdwGlZXdSDyRAgAABAgTuFXjtfqXlNRXvESBAgAABAnECSkvcSgQiQIAAgVwByc4UUFrO1Hc2AQIECBAgcLOA0nIzlQsJECCQKyAZgRkElJYZtmxGAgQIECBQQEBpKbBEIxDIFZCMAAEC+wkoLftZehIBAgQIECDQUUBp6Yjr0bkCkhEgQIDAeAJKy3g7k5gAAQIECEwpoLRErV0YAgQIECBA4C0BpeUtGe8TIECAAAECUQI3lZaoxMIQIECAAAECUwooLVOu3dAECBAgcLCA43YQUFp2QPQIAgQIECBAoL+A0tLf2AkECBDIFZCMwEACSstAyxKVAAECBAjMLKC0zLx9sxPIFZCMAAECLwSUlhck3iBAgAABAgQSBZSWxK3IlCsgGQECBAicJqC0nEbvYAIECBAgQGCNgNKyRiv3WskIECBAgEB5AaWl/IoNSIAAAQIEagj0LS01jExBgAABAgQIBAgoLQFLEIEAAQIECLwl4P2vAkrLVws/ESBAgAABAsECSkvwckQjQIBAroBkBI4XUFqON3ciAQIECBAgsEFAadmA5hYCBHIFJCNAoK6A0lJ3tyYjQIAAAQKlBJSWUus0TK6AZAQIECBwr4DScq+g+wkQIECAAIFDBJSWQ5hzD5GMAAECBAiMIqC0jLIpOQkQIECAwOQCoaVl8q0YnwABAgQIEHghoLS8IPEGAQIECBAoIFBwBKWl4FKNRIAAAQIEKgooLRW3aiYCBAjkCkhGYLOA0rKZzo0ECBAgQIDAkQJKy5HaziJAIFdAMgIE4gWUlvgVCUiAAAECBAg0AaWlKXgRyBWQjAABAgSeBJSWJwjfCBAgQIAAgWwBpSV7P7npJCNAgAABAgcLKC0HgzuOAAECBAgQ2CZQrbRsU3AXAQIECBAgEC+gtMSvSEACBAgQIHCkQO5ZSkvubiQjQIAAAQIEvhFQWr7B8CMBAgQI5ApIRkBp8TdAgAABAgQIDCGgtAyxJiEJEMgVkIwAgaMElJajpJ1DgAABAgQI3CWgtNzF52YCuQKSESBAoJqA0lJto+YhQIAAAQJFBZSWoovNHUsyAgQIECCwTUBp2ebmLgIECBAgQOBgAaXlCdw3AgQIECBAIFtAacnej3QECBAgQGAUge45lZbuxA4gQIAAAQIE9hBQWvZQ9AwCBAgQyBWQrIyA0lJmlQYhQIAAAQK1BZSW2vs1HQECuQKSESCwUkBpWQnmcgIECBAgQOAcAaXlHHenEsgVkIwAAQKhAkpL6GLEIkCAAAECBJ4LKC3PPfxXroBkBAgQIDC5gNIy+R+A8QkQIECAwCgCSsu9m3I/AQIECBAgcIiA0nIIs0MIECBAgACBtwRufV9puVXKdQQIECBAgMCpAkrLqfwOJ0CAAIFcAcnSBJSWtI3IQ4AAAQIECLwqoLS8yuJNAgQI5ApIRmBWAaVl1s2bmwABAgQIDCagtAy2MHEJ5ApIRoAAgb4CSktfX08nQIAAAQIEdhJQWnaC9JhcAckIECBAoIaA0lJjj6YgQIAAAQLlBZSW01bsYAIECBAgQGCNgNKyRsu1BAgQIECAwGkCL0rLaUkcTIAAAQIECBC4IKC0XMDxKwIECBAgsEHALZ0ElJZOsB5LgAABAgQI7CugtOzr6WkECBDIFZCMwOACSsvgCxSfAAECBAjMIqC0zLJpcxLIFZCMAAECNwkoLTcxuYgAAQIECBA4W0BpOXsDzs8VkIwAAQIEogSUlqh1CEOAAAECBAi8JaC0vCWT+75kBAgQIEBgSgGlZcq1G5oAAQIECIwnsF9pGW92iQkQIECAAIGBBJSWgZYlKgECBAjUFjDdZQGl5bKP3xIgQIAAAQIhAkpLyCLEIECAQK6AZAQyBJSWjD1IQYAAAQIECFwRUFquAPk1AQK5ApIRIDCXgNIy175NS4AAAQIEhhVQWoZdneC5ApIRIECAQA8BpaWHqmcSIECAAAECuwsoLbuT5j5QMgIECBAgMLKA0jLy9mQnQIAAAQITCQSUlom0jUqAAAECBAhsFlBaNtO5kQABAgQIhAhMEkNpmWTRxiRAgAABAqMLKC2jb1B+AgQI5ApIRmBXAaVlV04PI0CAAAECBHoJKC29ZD2XAIFcAckIEBhSQGkZcm1CEyBAgACB+QSUlvl2buJcAckIECBA4IKA0nIBx68IECBAgACBHAGlJWcXuUkkI0CAAAECAQJKS8ASRCBAgAABAgSuC4xcWq5P5woCBAgQIECgjIDSUmaVBiFAgAABAmsFxrpeaRlrX9ISIECAAIFpBZSWaVdvcAIECOQKSEbgNQGl5TUV7xEgQIAAAQJxAkpL3EoEIkAgV0AyAgTOFFBaztR3NgECBAgQIHCzgNJyM5ULCeQKSEaAAIEZBJSWGbZsRgIECBAgUEBAaSmwxNwRJCNAgAABAvsJKC37WXoSAQIECBAg0FFgytLS0dOjCRAgQIAAgU4CSksnWI8lQIAAAQKFBU4ZTWk5hd2hBAgQIECAwFoBpWWtmOsJECBAIFdAstICSkvp9RqOAAECBAjUEVBa6uzSJAQI5ApIRoDADgJKyw6IHkGAAAECBAj0F1Ba+hs7gUCugGQECBAYSEBpGWhZohIgQIAAgZkFlJaZt587u2QECBAgQOCFgNLygsQbBAgQIECAQKKA0rJmK64lQIAAAQIEThNQWk6jdzABAgQIEJhP4J6JlZZ79NxLgAABAgQIHCagtBxG7SACBAgQyBWQbAQBpWWELclIgAABAgQIPCgt/ggIECAQLCAaAQJfBZSWrxZ+IkCAAAECBIIFlJbg5YhGIFdAMgIECBwvoLQcb+5EAgQIECBAYIOA0rIBzS25ApIRIECAQF0BpaXubk1GgAABAgRKCSgth6zTIQQIECBAgMC9AkrLvYLuJ0CAAAECBPoLLCcoLQuCLwIECBAgQCBfQGnJ35GEBAgQIJArINmBAkrLgdiOIkCAAAECBLYLKC3b7dxJgACBXAHJCBQUUFoKLtVIBAgQIECgooDSUnGrZiKQKyAZAQIENgsoLZvp3EiAAAECBAgcKaC0HKntrFwByQgQIEAgXkBpiV+RgAQIECBAgEATUFqaQu5LMgIECBAgQOBJQGl5gvCNAAECBAgQyBbYVlqyZ5KOAAECBAgQKCigtBRcqpEIECBAIF9AwvUCSst6M3cQIECAAAECJwgoLSegO5IAAQK5ApIRyBVQWnJ3IxkBAgQIECDwjYDS8g2GHwkQyBWQjAABAkqLvwECBAgQIEBgCAGlZYg1CZkrIBkBAgQIHCWgtBwl7RwCBAgQIEDgLgGl5S6+3JslI0CAAAEC1QSUlmobNQ8BAgQIECgqcHBpKapoLAIECBAgQKC7gNLSndgBBAgQIEBgR4GJH9VKy/8nnt/oBAgQIECAwCACSssgixKTAAEC4QLiEegt8KmVlv/1PsXzCRAgQIAAAQJ3CvzRSsunOx/idgIECOQKSEaAQBWBT+/fvXvX/k3Lj1UmMgcBAgQIECBQTuDH1lfaJy0Pyw/t05b2KjelgQiECohFgAABArcJ/PbUUx4eS0u7Z3mjfdryc/vZiwABAgQIECAQIPDz0k/+83eOL6WlvbH84uPy/bvl1T51+W357ms2AfMSIECAAIHzBNo/WWn9o32I8t1TL/mS5k8AAAD//3q3VjgAAAAGSURBVAMAj9y+luThtBAAAAAASUVORK5CYII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" y="3383279"/>
            <a:ext cx="8775770" cy="389158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3928707"/>
            <a:ext cx="8402595" cy="28791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 (до 10 часов в неделю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Занятия в кружках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</a:t>
            </a:r>
          </a:p>
        </p:txBody>
      </p:sp>
      <p:sp>
        <p:nvSpPr>
          <p:cNvPr id="5" name="Text 2"/>
          <p:cNvSpPr/>
          <p:nvPr/>
        </p:nvSpPr>
        <p:spPr>
          <a:xfrm>
            <a:off x="914400" y="4572000"/>
            <a:ext cx="457200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6400800" y="3657600"/>
            <a:ext cx="45720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6400800" y="4572000"/>
            <a:ext cx="457200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sp>
        <p:nvSpPr>
          <p:cNvPr id="10" name="Text 5"/>
          <p:cNvSpPr/>
          <p:nvPr/>
        </p:nvSpPr>
        <p:spPr>
          <a:xfrm>
            <a:off x="914400" y="6400800"/>
            <a:ext cx="100584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914400" y="6995160"/>
            <a:ext cx="1005840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3557" r="-616" b="-1251"/>
          <a:stretch/>
        </p:blipFill>
        <p:spPr>
          <a:xfrm>
            <a:off x="11345975" y="0"/>
            <a:ext cx="6301946" cy="1010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5886" y="1334529"/>
            <a:ext cx="1179576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Контактная информация</a:t>
            </a:r>
            <a:endParaRPr lang="en-US" sz="4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0" descr="data:image/png;base64,iVBORw0KGgoAAAANSUhEUgAAAAYAAAJYCAYAAABB15fmAAAA60lEQVR4AezSwQmAUBADUbH/npU5JBDEBnQ+hN3gaR+e18s7j5fnhweMJJJUwJ+hFFkkiUSnJKXIIkkkOiUpRRZJItEpSSmySBKJTklKkUWSSHRKUoosnybhSA9EYSLJcFAkQWEiyXBQJEFhIslwUCRBYSLJcFAkQWEiyXBQJEFhIslwUCRBYSLJcFD+R8LVxMtRmEgyHBRJUJhIMhwUSVCYSDIcFElQmEgyHBRJUJhIMhwUSVCYSDIcFElQmEgyHJR/kXBx4uWR6JSkFFkkiUSnJKXIIkkkOiUpRRZJItEpSSmySBKJzs+T3AAAAP//MWQYKAAAAAZJREFUAwC6axyZ74uX7AAAAABJRU5ErkJggg=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240" y="4389120"/>
            <a:ext cx="54864" cy="5486400"/>
          </a:xfrm>
          <a:prstGeom prst="rect">
            <a:avLst/>
          </a:prstGeom>
        </p:spPr>
      </p:pic>
      <p:pic>
        <p:nvPicPr>
          <p:cNvPr id="4" name="Image 1" descr="data:image/png;base64,iVBORw0KGgoAAAANSUhEUgAAADIAAAAFCAYAAAAHQL+kAAAAIklEQVR4AezRAQkAAADCMLF/Z60hxzc4cyBZkD6yBokRKQAAAP///nDOigAAAAZJREFUAwAmF8dDQTx/2gAAAABJRU5ErkJggg=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560" y="7086600"/>
            <a:ext cx="457200" cy="45720"/>
          </a:xfrm>
          <a:prstGeom prst="rect">
            <a:avLst/>
          </a:prstGeom>
        </p:spPr>
      </p:pic>
      <p:pic>
        <p:nvPicPr>
          <p:cNvPr id="5" name="Image 2" descr="data:image/png;base64,iVBORw0KGgoAAAANSUhEUgAAADIAAAAyCAYAAAAeP4ixAAAAnUlEQVR4AeySwQnAQBACw/Xfc9KAn5WIxzL3FFbJTM675J1nyeNDbhOJEYyECPBrhcDatRix0YUOMRICa9dixEYXOsRICKxdixEbXegQIwJsNcJIFb8Yx4iAUo0wUsUvxjEioFQjjFTxi3GMCCjVCCNV/GIcIwJKNcJIFb8Yx4iA8mc07sLIGFn4ACNhwON6jIyRhQ8wEgY8rl9j5AMAAP//gKPGmgAAAAZJREFUAwBulMednYRVAgAAAABJRU5ErkJggg=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360" y="5486400"/>
            <a:ext cx="457200" cy="4572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595360" y="5532120"/>
            <a:ext cx="45720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3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2"/>
          <p:cNvSpPr/>
          <p:nvPr/>
        </p:nvSpPr>
        <p:spPr>
          <a:xfrm>
            <a:off x="1927654" y="4630105"/>
            <a:ext cx="6850586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galin"/>
              </a:rPr>
              <a:t>Директор 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galin"/>
              </a:rPr>
              <a:t> Журина Ирина Николаевна</a:t>
            </a:r>
          </a:p>
        </p:txBody>
      </p:sp>
      <p:sp>
        <p:nvSpPr>
          <p:cNvPr id="8" name="Text 3"/>
          <p:cNvSpPr/>
          <p:nvPr/>
        </p:nvSpPr>
        <p:spPr>
          <a:xfrm>
            <a:off x="2755557" y="5760720"/>
            <a:ext cx="5108283" cy="3188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ru-RU" sz="2800" dirty="0">
                <a:latin typeface="Gagalin"/>
              </a:rPr>
              <a:t>Телефон  75-34-42,75-32-04 </a:t>
            </a:r>
          </a:p>
        </p:txBody>
      </p:sp>
      <p:pic>
        <p:nvPicPr>
          <p:cNvPr id="9" name="Image 3" descr="data:image/png;base64,iVBORw0KGgoAAAANSUhEUgAAADIAAAAFCAYAAAAHQL+kAAAAIklEQVR4AezRAQkAAADCMLF/Z60hxzc4cyBZkD6yBokRKQAAAP///nDOigAAAAZJREFUAwAmF8dDQTx/2gAAAABJRU5ErkJggg=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0" y="5715000"/>
            <a:ext cx="457200" cy="45720"/>
          </a:xfrm>
          <a:prstGeom prst="rect">
            <a:avLst/>
          </a:prstGeom>
        </p:spPr>
      </p:pic>
      <p:pic>
        <p:nvPicPr>
          <p:cNvPr id="10" name="Image 4" descr="data:image/png;base64,iVBORw0KGgoAAAANSUhEUgAAADIAAAAFCAYAAAAHQL+kAAAAIklEQVR4AezRAQkAAADCMLF/Z60hxzc4cyBZkD6yBokRKQAAAP///nDOigAAAAZJREFUAwAmF8dDQTx/2gAAAABJRU5ErkJggg=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0" y="8412480"/>
            <a:ext cx="457200" cy="45720"/>
          </a:xfrm>
          <a:prstGeom prst="rect">
            <a:avLst/>
          </a:prstGeom>
        </p:spPr>
      </p:pic>
      <p:pic>
        <p:nvPicPr>
          <p:cNvPr id="11" name="Image 5" descr="data:image/png;base64,iVBORw0KGgoAAAANSUhEUgAAADIAAAAyCAYAAAAeP4ixAAAAnUlEQVR4AeySwQnAQBACw/Xfc9KAn5WIxzL3FFbJTM675J1nyeNDbhOJEYyECPBrhcDatRix0YUOMRICa9dixEYXOsRICKxdixEbXegQIwJsNcJIFb8Yx4iAUo0wUsUvxjEioFQjjFTxi3GMCCjVCCNV/GIcIwJKNcJIFb8Yx4iA8mc07sLIGFn4ACNhwON6jIyRhQ8wEgY8rl9j5AMAAP//gKPGmgAAAAZJREFUAwBulMednYRVAgAAAABJRU5ErkJggg=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360" y="6858000"/>
            <a:ext cx="457200" cy="457200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595360" y="6903720"/>
            <a:ext cx="45720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3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5"/>
          <p:cNvSpPr/>
          <p:nvPr/>
        </p:nvSpPr>
        <p:spPr>
          <a:xfrm>
            <a:off x="10008974" y="6716268"/>
            <a:ext cx="45720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Электронная почта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6"/>
          <p:cNvSpPr/>
          <p:nvPr/>
        </p:nvSpPr>
        <p:spPr>
          <a:xfrm>
            <a:off x="10058400" y="720090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lang="ru-RU" sz="2800" dirty="0">
                <a:latin typeface="Gagalin"/>
              </a:rPr>
              <a:t>yarsch048@yandex.ru</a:t>
            </a:r>
          </a:p>
        </p:txBody>
      </p:sp>
      <p:pic>
        <p:nvPicPr>
          <p:cNvPr id="15" name="Image 6" descr="data:image/png;base64,iVBORw0KGgoAAAANSUhEUgAAADIAAAAyCAYAAAAeP4ixAAAAnUlEQVR4AeySwQnAQBACw/Xfc9KAn5WIxzL3FFbJTM675J1nyeNDbhOJEYyECPBrhcDatRix0YUOMRICa9dixEYXOsRICKxdixEbXegQIwJsNcJIFb8Yx4iAUo0wUsUvxjEioFQjjFTxi3GMCCjVCCNV/GIcIwJKNcJIFb8Yx4iA8mc07sLIGFn4ACNhwON6jIyRhQ8wEgY8rl9j5AMAAP//gKPGmgAAAAZJREFUAwBulMednYRVAgAAAABJRU5ErkJggg=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360" y="8229600"/>
            <a:ext cx="457200" cy="457200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8595360" y="8275320"/>
            <a:ext cx="45720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3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8"/>
          <p:cNvSpPr/>
          <p:nvPr/>
        </p:nvSpPr>
        <p:spPr>
          <a:xfrm>
            <a:off x="3066946" y="7249339"/>
            <a:ext cx="5711293" cy="3525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galin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galin"/>
            </a:endParaRP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galin"/>
            </a:endParaRPr>
          </a:p>
        </p:txBody>
      </p:sp>
      <p:sp>
        <p:nvSpPr>
          <p:cNvPr id="18" name="Text 9"/>
          <p:cNvSpPr/>
          <p:nvPr/>
        </p:nvSpPr>
        <p:spPr>
          <a:xfrm>
            <a:off x="3448019" y="9103869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/>
            <a:endParaRPr lang="ru-RU" sz="2800" dirty="0">
              <a:latin typeface="Gaga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01449" y="982266"/>
            <a:ext cx="8412480" cy="23134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об образовательной организации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1"/>
          <p:cNvSpPr/>
          <p:nvPr/>
        </p:nvSpPr>
        <p:spPr>
          <a:xfrm>
            <a:off x="11659968" y="3295698"/>
            <a:ext cx="5486400" cy="28895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r">
              <a:lnSpc>
                <a:spcPct val="140000"/>
              </a:lnSpc>
              <a:buNone/>
            </a:pPr>
            <a:r>
              <a:rPr lang="en-US" sz="20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Образовательные организации, входящие в состав образовательного комплекса:</a:t>
            </a:r>
            <a:endParaRPr lang="en-US" sz="2000" dirty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Центр развития - школа №48</a:t>
            </a:r>
            <a:endParaRPr lang="en-US" sz="2000" dirty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Центр образования - школа №52</a:t>
            </a:r>
            <a:endParaRPr lang="en-US" sz="2000" dirty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Центр развития ребенка - детский сад 30</a:t>
            </a:r>
            <a:endParaRPr lang="en-US" sz="2000" dirty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Центр развития ребенка - детский сад 74</a:t>
            </a:r>
            <a:endParaRPr lang="en-US" sz="2000" dirty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Центр развития ребенка - детский сад 100</a:t>
            </a:r>
            <a:endParaRPr lang="en-US" sz="2000" dirty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Центр развития ребенка - детский сад 148</a:t>
            </a:r>
            <a:endParaRPr lang="en-US" sz="2000" dirty="0"/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Центр развития ребенка - детский сад 150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5921424" y="3976010"/>
            <a:ext cx="5486400" cy="128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2000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Муниципальное</a:t>
            </a:r>
            <a:r>
              <a:rPr lang="en-US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b="1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общеобразовательное</a:t>
            </a:r>
            <a:r>
              <a:rPr lang="en-US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b="1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учреждение</a:t>
            </a:r>
            <a:r>
              <a:rPr lang="en-US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средняя общеобразовательная школа </a:t>
            </a:r>
            <a:endParaRPr lang="ru-RU" sz="2000" b="1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"</a:t>
            </a:r>
            <a:r>
              <a:rPr lang="en-US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Образовательный комплекс №</a:t>
            </a:r>
            <a:r>
              <a:rPr lang="en-US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16"</a:t>
            </a:r>
            <a:endParaRPr lang="ru-RU" sz="2000" b="1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41" y="0"/>
            <a:ext cx="5761021" cy="987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80844" y="237983"/>
            <a:ext cx="10232136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-120"/>
              </a:rPr>
              <a:t>Закрепленная территория</a:t>
            </a:r>
            <a:endParaRPr lang="en-US" sz="4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1"/>
          <p:cNvSpPr/>
          <p:nvPr/>
        </p:nvSpPr>
        <p:spPr>
          <a:xfrm>
            <a:off x="6707124" y="2491740"/>
            <a:ext cx="45720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7397496" y="2075688"/>
            <a:ext cx="10030968" cy="5577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4"/>
          <p:cNvSpPr/>
          <p:nvPr/>
        </p:nvSpPr>
        <p:spPr>
          <a:xfrm>
            <a:off x="6653403" y="4389861"/>
            <a:ext cx="45720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7356348" y="4782312"/>
            <a:ext cx="1003096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7397496" y="5779008"/>
            <a:ext cx="1003096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7397496" y="6144768"/>
            <a:ext cx="1003096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7397496" y="7607808"/>
            <a:ext cx="1003096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8" name="Text 12"/>
          <p:cNvSpPr/>
          <p:nvPr/>
        </p:nvSpPr>
        <p:spPr>
          <a:xfrm>
            <a:off x="7397496" y="7973568"/>
            <a:ext cx="1003096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25" name="TextBox 25"/>
          <p:cNvSpPr txBox="1"/>
          <p:nvPr/>
        </p:nvSpPr>
        <p:spPr>
          <a:xfrm>
            <a:off x="8478773" y="2098928"/>
            <a:ext cx="429850" cy="156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00"/>
              </a:lnSpc>
              <a:spcBef>
                <a:spcPct val="0"/>
              </a:spcBef>
            </a:pPr>
            <a:endParaRPr lang="en-US" sz="9000" dirty="0">
              <a:solidFill>
                <a:srgbClr val="2D3456"/>
              </a:solidFill>
              <a:latin typeface="Gagalin Bold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16920"/>
              </p:ext>
            </p:extLst>
          </p:nvPr>
        </p:nvGraphicFramePr>
        <p:xfrm>
          <a:off x="3006327" y="1145956"/>
          <a:ext cx="11804592" cy="8493434"/>
        </p:xfrm>
        <a:graphic>
          <a:graphicData uri="http://schemas.openxmlformats.org/drawingml/2006/table">
            <a:tbl>
              <a:tblPr firstRow="1" firstCol="1" bandRow="1"/>
              <a:tblGrid>
                <a:gridCol w="1524520">
                  <a:extLst>
                    <a:ext uri="{9D8B030D-6E8A-4147-A177-3AD203B41FA5}">
                      <a16:colId xmlns:a16="http://schemas.microsoft.com/office/drawing/2014/main" val="1244712331"/>
                    </a:ext>
                  </a:extLst>
                </a:gridCol>
                <a:gridCol w="3033735">
                  <a:extLst>
                    <a:ext uri="{9D8B030D-6E8A-4147-A177-3AD203B41FA5}">
                      <a16:colId xmlns:a16="http://schemas.microsoft.com/office/drawing/2014/main" val="428951665"/>
                    </a:ext>
                  </a:extLst>
                </a:gridCol>
                <a:gridCol w="7246337">
                  <a:extLst>
                    <a:ext uri="{9D8B030D-6E8A-4147-A177-3AD203B41FA5}">
                      <a16:colId xmlns:a16="http://schemas.microsoft.com/office/drawing/2014/main" val="3895759791"/>
                    </a:ext>
                  </a:extLst>
                </a:gridCol>
              </a:tblGrid>
              <a:tr h="1428527">
                <a:tc rowSpan="17">
                  <a:txBody>
                    <a:bodyPr/>
                    <a:lstStyle/>
                    <a:p>
                      <a:pPr marL="1397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МОУ СОШ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«Образовательный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№16»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просп. Машиностроителей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 22 корп.2, 24, 24 корп.3, 24 корп.4, 26, 34, 36, 38, 38 корп.2, 38 корп.3, 40, 42, 42 корп.2, 44, 46, 46 корп.2, 48, 48 корп.2, 50, 52, 54, 54 корп.2, 54 корп.3, 54 корп.4, 54 корп.5, 56, 60, 80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50842"/>
                  </a:ext>
                </a:extLst>
              </a:tr>
              <a:tr h="57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Сахарова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 5, 5 корп.2, 7 корп.2, 9, 13, 13 корп.2, 15, 17, 19, 21, 23, 25, 29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12547"/>
                  </a:ext>
                </a:extLst>
              </a:tr>
              <a:tr h="57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Папанина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 3, 5 корп.3, 4, 6, 6 корп.2, 8, 8 корп.2, 8 корп.3, 10, 10 корп.2, 12 корп.2, 14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79755"/>
                  </a:ext>
                </a:extLst>
              </a:tr>
              <a:tr h="857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Красноборская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 31, 34, 34 корп.2, 35, 37, 38 корп.2, 38 корп. 3, 41, 41 корп.2, 41 кор.3, 43/18, 45/1, 48, 50, 52, 54, 56, 58, 60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684412"/>
                  </a:ext>
                </a:extLst>
              </a:tr>
              <a:tr h="857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Серго Орджоникидзе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 6 корп.2, 8, 8 корп.2, 8 корп.3, 8 корп.4, 8 корп.5, 10, 10 корп.2, 10 корп.3, 12, 12 корп.2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72828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Саукова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67044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Сосновая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24892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Мостецкая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74651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Сабанеевская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786413"/>
                  </a:ext>
                </a:extLst>
              </a:tr>
              <a:tr h="571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1-й, 2-й, 3-й, 4-й, 5-й, 6-й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Сабанеевские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пер.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37218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Озерная гривка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708301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Малая Хуторская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408592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Хуторская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78620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1-й, 2-й, 3-й, 4-й, 5-й Хуторской пер.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87161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Кузьминская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пустошь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63316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Кузьминский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пер.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21689"/>
                  </a:ext>
                </a:extLst>
              </a:tr>
              <a:tr h="28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Кузьминский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пер.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дома</a:t>
                      </a:r>
                    </a:p>
                  </a:txBody>
                  <a:tcPr marL="64226" marR="64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931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9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62705" y="291083"/>
            <a:ext cx="10232136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Дата и время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начала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приема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 документов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в 1 класс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1"/>
          <p:cNvSpPr/>
          <p:nvPr/>
        </p:nvSpPr>
        <p:spPr>
          <a:xfrm>
            <a:off x="6707124" y="2491740"/>
            <a:ext cx="45720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7397496" y="2075688"/>
            <a:ext cx="10030968" cy="5577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3"/>
          <p:cNvSpPr/>
          <p:nvPr/>
        </p:nvSpPr>
        <p:spPr>
          <a:xfrm>
            <a:off x="7397496" y="2715768"/>
            <a:ext cx="1003096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24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4"/>
          <p:cNvSpPr/>
          <p:nvPr/>
        </p:nvSpPr>
        <p:spPr>
          <a:xfrm>
            <a:off x="6653403" y="4389861"/>
            <a:ext cx="45720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7356348" y="4782312"/>
            <a:ext cx="1003096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7397496" y="5779008"/>
            <a:ext cx="1003096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7397496" y="6144768"/>
            <a:ext cx="1003096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7397496" y="7607808"/>
            <a:ext cx="10030968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8" name="Text 12"/>
          <p:cNvSpPr/>
          <p:nvPr/>
        </p:nvSpPr>
        <p:spPr>
          <a:xfrm>
            <a:off x="7397496" y="7973568"/>
            <a:ext cx="1003096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grpSp>
        <p:nvGrpSpPr>
          <p:cNvPr id="20" name="Group 13"/>
          <p:cNvGrpSpPr/>
          <p:nvPr/>
        </p:nvGrpSpPr>
        <p:grpSpPr>
          <a:xfrm>
            <a:off x="5283685" y="2375862"/>
            <a:ext cx="6820026" cy="4146857"/>
            <a:chOff x="0" y="0"/>
            <a:chExt cx="9093367" cy="5529143"/>
          </a:xfrm>
        </p:grpSpPr>
        <p:pic>
          <p:nvPicPr>
            <p:cNvPr id="21" name="Picture 14"/>
            <p:cNvPicPr>
              <a:picLocks noChangeAspect="1"/>
            </p:cNvPicPr>
            <p:nvPr/>
          </p:nvPicPr>
          <p:blipFill>
            <a:blip r:embed="rId3"/>
            <a:srcRect l="21215" t="30892" r="21245" b="40719"/>
            <a:stretch>
              <a:fillRect/>
            </a:stretch>
          </p:blipFill>
          <p:spPr>
            <a:xfrm>
              <a:off x="237778" y="215700"/>
              <a:ext cx="8581109" cy="5055053"/>
            </a:xfrm>
            <a:prstGeom prst="rect">
              <a:avLst/>
            </a:prstGeom>
          </p:spPr>
        </p:pic>
        <p:grpSp>
          <p:nvGrpSpPr>
            <p:cNvPr id="22" name="Group 15"/>
            <p:cNvGrpSpPr/>
            <p:nvPr/>
          </p:nvGrpSpPr>
          <p:grpSpPr>
            <a:xfrm>
              <a:off x="0" y="0"/>
              <a:ext cx="9093367" cy="5529143"/>
              <a:chOff x="0" y="0"/>
              <a:chExt cx="2272477" cy="1381760"/>
            </a:xfrm>
          </p:grpSpPr>
          <p:sp>
            <p:nvSpPr>
              <p:cNvPr id="23" name="Freeform 16"/>
              <p:cNvSpPr/>
              <p:nvPr/>
            </p:nvSpPr>
            <p:spPr>
              <a:xfrm>
                <a:off x="0" y="0"/>
                <a:ext cx="2272477" cy="1381760"/>
              </a:xfrm>
              <a:custGeom>
                <a:avLst/>
                <a:gdLst/>
                <a:ahLst/>
                <a:cxnLst/>
                <a:rect l="l" t="t" r="r" b="b"/>
                <a:pathLst>
                  <a:path w="2272477" h="1381760">
                    <a:moveTo>
                      <a:pt x="57894" y="0"/>
                    </a:moveTo>
                    <a:lnTo>
                      <a:pt x="2214583" y="0"/>
                    </a:lnTo>
                    <a:cubicBezTo>
                      <a:pt x="2229938" y="0"/>
                      <a:pt x="2244663" y="6100"/>
                      <a:pt x="2255521" y="16957"/>
                    </a:cubicBezTo>
                    <a:cubicBezTo>
                      <a:pt x="2266378" y="27814"/>
                      <a:pt x="2272477" y="42539"/>
                      <a:pt x="2272477" y="57894"/>
                    </a:cubicBezTo>
                    <a:lnTo>
                      <a:pt x="2272477" y="1323866"/>
                    </a:lnTo>
                    <a:cubicBezTo>
                      <a:pt x="2272477" y="1339221"/>
                      <a:pt x="2266378" y="1353946"/>
                      <a:pt x="2255521" y="1364803"/>
                    </a:cubicBezTo>
                    <a:cubicBezTo>
                      <a:pt x="2244663" y="1375661"/>
                      <a:pt x="2229938" y="1381760"/>
                      <a:pt x="2214583" y="1381760"/>
                    </a:cubicBezTo>
                    <a:lnTo>
                      <a:pt x="57894" y="1381760"/>
                    </a:lnTo>
                    <a:cubicBezTo>
                      <a:pt x="42539" y="1381760"/>
                      <a:pt x="27814" y="1375661"/>
                      <a:pt x="16957" y="1364803"/>
                    </a:cubicBezTo>
                    <a:cubicBezTo>
                      <a:pt x="6100" y="1353946"/>
                      <a:pt x="0" y="1339221"/>
                      <a:pt x="0" y="1323866"/>
                    </a:cubicBezTo>
                    <a:lnTo>
                      <a:pt x="0" y="57894"/>
                    </a:lnTo>
                    <a:cubicBezTo>
                      <a:pt x="0" y="42539"/>
                      <a:pt x="6100" y="27814"/>
                      <a:pt x="16957" y="16957"/>
                    </a:cubicBezTo>
                    <a:cubicBezTo>
                      <a:pt x="27814" y="6100"/>
                      <a:pt x="42539" y="0"/>
                      <a:pt x="5789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3825">
                <a:solidFill>
                  <a:srgbClr val="C85103"/>
                </a:solidFill>
              </a:ln>
            </p:spPr>
          </p:sp>
          <p:sp>
            <p:nvSpPr>
              <p:cNvPr id="24" name="TextBox 1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8478773" y="2098928"/>
            <a:ext cx="429850" cy="156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00"/>
              </a:lnSpc>
              <a:spcBef>
                <a:spcPct val="0"/>
              </a:spcBef>
            </a:pPr>
            <a:endParaRPr lang="en-US" sz="9000" dirty="0">
              <a:solidFill>
                <a:srgbClr val="2D3456"/>
              </a:solidFill>
              <a:latin typeface="Gagalin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5975" y="3052779"/>
            <a:ext cx="6281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3366"/>
                </a:solidFill>
                <a:latin typeface="Roboto Bold" panose="020B0604020202020204" charset="0"/>
                <a:ea typeface="Roboto Bold" panose="020B0604020202020204" charset="0"/>
              </a:rPr>
              <a:t>Начало приема документов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Roboto Bold" panose="020B0604020202020204" charset="0"/>
                <a:ea typeface="Roboto Bold" panose="020B0604020202020204" charset="0"/>
              </a:rPr>
              <a:t>31  МАРТА  </a:t>
            </a:r>
            <a:r>
              <a:rPr lang="ru-RU" sz="3600" dirty="0" smtClean="0">
                <a:solidFill>
                  <a:srgbClr val="003366"/>
                </a:solidFill>
                <a:latin typeface="Roboto Bold" panose="020B0604020202020204" charset="0"/>
                <a:ea typeface="Roboto Bold" panose="020B0604020202020204" charset="0"/>
              </a:rPr>
              <a:t>с </a:t>
            </a:r>
            <a:r>
              <a:rPr lang="ru-RU" sz="3600" dirty="0" smtClean="0">
                <a:solidFill>
                  <a:srgbClr val="003366"/>
                </a:solidFill>
                <a:latin typeface="Roboto Bold" panose="020B0604020202020204" charset="0"/>
                <a:ea typeface="Roboto Bold" panose="020B0604020202020204" charset="0"/>
              </a:rPr>
              <a:t>9.00</a:t>
            </a:r>
            <a:endParaRPr lang="ru-RU" sz="3600" dirty="0" smtClean="0">
              <a:solidFill>
                <a:srgbClr val="003366"/>
              </a:solidFill>
              <a:latin typeface="Roboto Bold" panose="020B0604020202020204" charset="0"/>
              <a:ea typeface="Roboto Bold" panose="020B0604020202020204" charset="0"/>
            </a:endParaRPr>
          </a:p>
          <a:p>
            <a:endParaRPr lang="ru-RU" sz="3600" dirty="0">
              <a:latin typeface="Roboto Bold" panose="020B0604020202020204" charset="0"/>
              <a:ea typeface="Roboto Bold" panose="020B0604020202020204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old" panose="020B0604020202020204" charset="0"/>
                <a:ea typeface="Roboto Bold" panose="020B0604020202020204" charset="0"/>
              </a:rPr>
              <a:t>КАК ЛИЧНО, ТАК И ЧЕРЕЗ ГОСУСЛУГИ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57200"/>
            <a:ext cx="1097280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Внеочередное право приема</a:t>
            </a:r>
            <a:endParaRPr lang="en-US" sz="4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1"/>
          <p:cNvSpPr/>
          <p:nvPr/>
        </p:nvSpPr>
        <p:spPr>
          <a:xfrm>
            <a:off x="914400" y="3657600"/>
            <a:ext cx="45720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914400" y="4572000"/>
            <a:ext cx="457200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6400800" y="3657600"/>
            <a:ext cx="45720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6400800" y="4572000"/>
            <a:ext cx="457200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10" name="Text 5"/>
          <p:cNvSpPr/>
          <p:nvPr/>
        </p:nvSpPr>
        <p:spPr>
          <a:xfrm>
            <a:off x="914400" y="6400800"/>
            <a:ext cx="100584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914400" y="6995160"/>
            <a:ext cx="1005840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83877"/>
              </p:ext>
            </p:extLst>
          </p:nvPr>
        </p:nvGraphicFramePr>
        <p:xfrm>
          <a:off x="1292998" y="1692876"/>
          <a:ext cx="14173200" cy="7825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7947">
                  <a:extLst>
                    <a:ext uri="{9D8B030D-6E8A-4147-A177-3AD203B41FA5}">
                      <a16:colId xmlns:a16="http://schemas.microsoft.com/office/drawing/2014/main" val="904895451"/>
                    </a:ext>
                  </a:extLst>
                </a:gridCol>
                <a:gridCol w="7335253">
                  <a:extLst>
                    <a:ext uri="{9D8B030D-6E8A-4147-A177-3AD203B41FA5}">
                      <a16:colId xmlns:a16="http://schemas.microsoft.com/office/drawing/2014/main" val="47075640"/>
                    </a:ext>
                  </a:extLst>
                </a:gridCol>
              </a:tblGrid>
              <a:tr h="8146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Внеочередное право приема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39896"/>
                  </a:ext>
                </a:extLst>
              </a:tr>
              <a:tr h="1832093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3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общеобразовательные организации, </a:t>
                      </a:r>
                      <a:r>
                        <a:rPr lang="ru-RU" sz="32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имеющие интернат:</a:t>
                      </a:r>
                    </a:p>
                  </a:txBody>
                  <a:tcPr>
                    <a:solidFill>
                      <a:srgbClr val="DAE8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</a:t>
                      </a:r>
                      <a:r>
                        <a:rPr lang="ru-RU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прокуроров;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судей;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сотрудников Следственного комитета.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A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906421"/>
                  </a:ext>
                </a:extLst>
              </a:tr>
              <a:tr h="4368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32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муниципальные общеобразовательные организации </a:t>
                      </a:r>
                      <a:r>
                        <a:rPr lang="ru-RU" sz="32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месту жительства их семей</a:t>
                      </a:r>
                      <a:r>
                        <a:rPr lang="ru-RU" sz="32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solidFill>
                      <a:srgbClr val="DA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военнослужащих,</a:t>
                      </a:r>
                      <a:r>
                        <a:rPr lang="ru-RU" sz="3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граждан, 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пребывавших в добровольческих формированиях, дети сотрудников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Росгвардии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погибших (умерших) при выполнении задач в СВО</a:t>
                      </a:r>
                      <a:r>
                        <a:rPr lang="ru-RU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либо позднее указанного периода, но вследствие увечья (ранения, травмы, контузии) или заболевания, полученных при выполнении задач в ходе проведения СВО</a:t>
                      </a:r>
                      <a:endParaRPr lang="ru-RU" sz="3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A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160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6083" y="153100"/>
            <a:ext cx="10213848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Первоочередное право приема</a:t>
            </a:r>
            <a:endParaRPr lang="en-US" sz="4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1"/>
          <p:cNvSpPr/>
          <p:nvPr/>
        </p:nvSpPr>
        <p:spPr>
          <a:xfrm>
            <a:off x="6620256" y="4114800"/>
            <a:ext cx="54864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620256" y="4480560"/>
            <a:ext cx="548640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8" name="Text 3"/>
          <p:cNvSpPr/>
          <p:nvPr/>
        </p:nvSpPr>
        <p:spPr>
          <a:xfrm>
            <a:off x="12198096" y="4114800"/>
            <a:ext cx="54864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2198096" y="4480560"/>
            <a:ext cx="548640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6620256" y="7315200"/>
            <a:ext cx="54864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3" name="Text 6"/>
          <p:cNvSpPr/>
          <p:nvPr/>
        </p:nvSpPr>
        <p:spPr>
          <a:xfrm>
            <a:off x="6620256" y="7680960"/>
            <a:ext cx="548640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sp>
        <p:nvSpPr>
          <p:cNvPr id="16" name="Text 7"/>
          <p:cNvSpPr/>
          <p:nvPr/>
        </p:nvSpPr>
        <p:spPr>
          <a:xfrm>
            <a:off x="12198096" y="7315200"/>
            <a:ext cx="548640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7" name="Text 8"/>
          <p:cNvSpPr/>
          <p:nvPr/>
        </p:nvSpPr>
        <p:spPr>
          <a:xfrm>
            <a:off x="12198096" y="7680960"/>
            <a:ext cx="548640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04060"/>
              </p:ext>
            </p:extLst>
          </p:nvPr>
        </p:nvGraphicFramePr>
        <p:xfrm>
          <a:off x="1107646" y="1195516"/>
          <a:ext cx="14249400" cy="856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9716">
                  <a:extLst>
                    <a:ext uri="{9D8B030D-6E8A-4147-A177-3AD203B41FA5}">
                      <a16:colId xmlns:a16="http://schemas.microsoft.com/office/drawing/2014/main" val="2417361184"/>
                    </a:ext>
                  </a:extLst>
                </a:gridCol>
                <a:gridCol w="7499684">
                  <a:extLst>
                    <a:ext uri="{9D8B030D-6E8A-4147-A177-3AD203B41FA5}">
                      <a16:colId xmlns:a16="http://schemas.microsoft.com/office/drawing/2014/main" val="671511672"/>
                    </a:ext>
                  </a:extLst>
                </a:gridCol>
              </a:tblGrid>
              <a:tr h="4263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Первоочередное право приема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523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32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муниципальные общеобразовательные организации </a:t>
                      </a:r>
                      <a:r>
                        <a:rPr lang="ru-RU" sz="32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месту жительства их семей</a:t>
                      </a:r>
                      <a:r>
                        <a:rPr lang="ru-RU" sz="32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solidFill>
                      <a:srgbClr val="DAE8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военнослужащих;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граждан, пребывающих в добровольческих формированиях.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A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1582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общеобразовательные организации независимо от формы собственности 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месту жительства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ru-RU" sz="3200" u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AE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сотрудников полиции;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сотрудников органов внутренних дел, не являющихся сотрудниками полиции;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сотрудников </a:t>
                      </a:r>
                      <a:r>
                        <a:rPr lang="ru-RU" sz="3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Росгвардии</a:t>
                      </a:r>
                      <a:r>
                        <a:rPr lang="ru-RU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 сотрудников некоторых федеральных органов исполнительной власти: учреждения и органы уголовно-исполнительной системы, органы принудительного исполнения РФ, федеральная противопожарная служба Государственной противопожарной службы и таможенные органы РФ</a:t>
                      </a:r>
                      <a:endParaRPr lang="ru-RU" sz="3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A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387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1168" y="15570"/>
            <a:ext cx="16212312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Право преимущественного приема</a:t>
            </a:r>
            <a:endParaRPr lang="en-US" sz="4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1"/>
          <p:cNvSpPr/>
          <p:nvPr/>
        </p:nvSpPr>
        <p:spPr>
          <a:xfrm>
            <a:off x="320040" y="6858000"/>
            <a:ext cx="5559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457200" y="7589520"/>
            <a:ext cx="536451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5824728" y="6858000"/>
            <a:ext cx="5559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5824728" y="7589520"/>
            <a:ext cx="536451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sp>
        <p:nvSpPr>
          <p:cNvPr id="10" name="Text 5"/>
          <p:cNvSpPr/>
          <p:nvPr/>
        </p:nvSpPr>
        <p:spPr>
          <a:xfrm>
            <a:off x="11734861" y="6858000"/>
            <a:ext cx="5559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11734861" y="7589520"/>
            <a:ext cx="536451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47327"/>
              </p:ext>
            </p:extLst>
          </p:nvPr>
        </p:nvGraphicFramePr>
        <p:xfrm>
          <a:off x="959365" y="794293"/>
          <a:ext cx="13258800" cy="896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8522">
                  <a:extLst>
                    <a:ext uri="{9D8B030D-6E8A-4147-A177-3AD203B41FA5}">
                      <a16:colId xmlns:a16="http://schemas.microsoft.com/office/drawing/2014/main" val="816280525"/>
                    </a:ext>
                  </a:extLst>
                </a:gridCol>
                <a:gridCol w="8760278">
                  <a:extLst>
                    <a:ext uri="{9D8B030D-6E8A-4147-A177-3AD203B41FA5}">
                      <a16:colId xmlns:a16="http://schemas.microsoft.com/office/drawing/2014/main" val="3646611281"/>
                    </a:ext>
                  </a:extLst>
                </a:gridCol>
              </a:tblGrid>
              <a:tr h="4263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преимущественного приема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16845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3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общеобразовательные организации, в</a:t>
                      </a:r>
                      <a:r>
                        <a:rPr lang="ru-RU" sz="32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которых обучаются 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брат и (или) сестра 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(без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учета регистрации)</a:t>
                      </a:r>
                      <a:r>
                        <a:rPr lang="ru-RU" sz="32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solidFill>
                      <a:srgbClr val="DAE8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Ребенок, в том числе усыновленный (удочеренный) или находящийся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имеет право преимущественного приема на обучение по основным общеобразовательным программам в государственную или муниципальную образовательную организацию, в которой обучаются его брат и (или) сестра (полнородные и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неполнородные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A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104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14109"/>
            <a:ext cx="16642080" cy="9966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6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документы</a:t>
            </a:r>
            <a:endParaRPr lang="en-US" sz="6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0" descr="data:image/png;base64,iVBORw0KGgoAAAANSUhEUgAAAlgAAADICAYAAAA0n5+2AAAMeUlEQVR4AezYXW4rNwwG0CD7X2Ffu4QuoEXQ4CZO/DNjUxJJnQLBTWwNRR7Ow4e+//X3P//6YeAd8A54B7wD3gHvgHcg7h14f/MfAQIECBBIJ6AhArUFBKza+9M9AQIECBAgkFBAwEq4FC0RiBBQgwABAgTWCQhY6+zdTIAAAQIECDQVELBuLtYXBAgQIECAAIHnBASs59w8RYAAAQIE1gi4tYSAgFViTZokQIAAAQIEKgkIWJW2pVcCBCIE1CBAgMBwAQFrOLELCBAgQIAAgd0EBKzdNh4xrxoECBAgQIDAXQEB6y6PLwkQIECAAIEqApn6FLAybUMvBAgQIECAQAsBAavFGg1BgACBCAE1CBCIEhCwoiTVIUCAAAECBAh8CghYnxD+IRAhoAYBAgQIEPgQELA+FPwQIECAAAECBAIFkgWswMmUIkCAAAECBAgsEhCwFsG7lgABAgQKCWiVwEkBAeskmOMECBAgQIAAgUcCAtYjId8TIBAhoAYBAgS2EhCwtlq3YQkQIECAAIEZAgLWDOWIO9QgQIAAAQIEyggIWGVWpVECBAgQIJBPQEfXBQSs6y4+JUCAAAECBAg8LSBgPU3nQQIECEQIqEGAQEcBAavjVs1EgAABAgQILBUQsJbyuzxCQA0CBAgQIJBNQMDKthH9ECBAgAABAuUF3t/eys9gAAIECBAgQIBAKgH/ByvVOjRDgAABAn8E/EKgsICAVXh5WidAgAABAgRyCghYOfeiKwIRAmoQIECAwCIBAWsRvGsJECBAgACBvgIC1r3d+o4AAQIECBAg8ISAgPUEmkcIECBAgMBKAXfnFxCw8u9IhwQIECBAgEAxAQGr2MK0S4BAhIAaBAgQGCsgYI31VZ0AAQIECBDYUEDA2nDpESOrQYAAAQIECNwWELBu2/iGAAECBAgQqCWQplsBK80qNEKAAAECBAh0ERCwumzSHAQIEIgQUIMAgRABASuEURECBAgQIECAwJeAgPVl4TcCEQJqECBAgACBNwHLS0CAAAECBAgQCBbIF7CCB1SOAAECBAgQIDBbQMCaLe4+AgQIECgpoGkCZwQErDNazhIgQIAAAQIEDggIWAeQHCFAIEJADQIECOwjIGDts2uTEiBAgAABApMEBKxJ0BHXqEGAAAECBAjUEBCwauxJlwQIECBAIKuAvq4ICFhXUHxEgAABAgQIEHhFQMB6Rc+zBAgQiBBQgwCBdgICVruVGogAAQIECBBYLSBgrd6A+yME1CBAgAABAqkEBKxU69AMAQIECBAg0EHg/4DVYRIzECBAgAABAgSSCAhYSRahDQIECBD4LeATAlUFBKyqm9M3AQIECBAgkFZAwEq7Go0RiBBQgwABAgRWCAhYK9TdSYAAAQIECLQWELAerNfXBAgQIECAAIGzAgLWWTHnCRAgQIDAegEdJBcQsJIvSHsECBAgQIBAPQEBq97OdEyAQISAGgQIEBgoIGANxFWaAAECBAgQ2FNAwNpz7xFTq0GAAAECBAjcEBCwbsD4mAABAgQIEKgokKNnASvHHnRBgAABAgQINBIQsBot0ygECBCIEFCDAIHXBQSs1w1VIECAAAECBAhcCAhYFxz+IBAhoAYBAgQI7C4gYO3+BpifAAECBAgQCBdIGbDCp1SQAAECBAgQIDBRQMCaiO0qAgQIECgtoHkChwUErMNUDhIgQIAAAQIEjgkIWMecnCJAIEJADQIECGwiIGBtsmhjEiBAgAABAvMEBKx51hE3qUGAAAECBAgUEBCwCixJiwQIECBAILeA7n4KCFg/RfxNgAABAgQIEHhRQMB6EdDjBAgQiBBQgwCBXgICVq99moYAAQIECBBIICBgJViCFiIE1CBAgAABAnkEBKw8u9AJAQIECBAg0ETgT8BqMo8xCBAgQIAAAQLLBQSs5SvQAAECBAjcEfAVgZICAlbJtWmaAAECBAgQyCwgYGXejt4IRAioQYAAAQLTBQSs6eQuJECAAAECBLoLCFiPN+wEAQIECBAgQOCUgIB1isthAgQIECCQRUAfmQUErMzb0RsBAgQIECBQUkDAKrk2TRMgECGgBgECBEYJCFijZNUlQIAAAQIEthUQsLZdfcTgahAgQIAAAQLXBASsayo+I0CAAAECBOoKJOhcwEqwBC0QIECAAAECvQQErF77NA0BAgQiBNQgQOBFAQHrRUCPEyBAgAABAgR+CghYP0X8TSBCQA0CBAgQ2FpAwNp6/YYnQIAAAQIERghkDVgjZlWTAAECBAgQIDBFQMCawuwSAgQIEOghYAoCxwQErGNOThEgQIAAAQIEDgsIWIepHCRAIEJADQIECOwgIGDtsGUzEiBAgAABAlMFBKyp3BGXqUGAAAECBAhkFxCwsm9IfwQIECBAoIKAHi8EBKwLDn8QIECAAAECBF4XELBeN1SBAAECEQJqECDQSEDAarRMoxAgQIAAAQI5BASsHHvQRYSAGgQIECBAIImAgJVkEdogQIAAAQIE+gh8D1h9pjIJAQIECBAgQGChgIC1EN/VBAgQIHBEwBkC9QQErHo70zEBAgQIECCQXEDASr4g7RGIEFCDAAECBOYKCFhzvd1GgAABAgQIbCAgYB1askMECBAgQIAAgeMCAtZxKycJECBAgEAuAd2kFRCw0q5GYwQIECBAgEBVAQGr6ub0TYBAhIAaBAgQGCIgYA1hVZQAAQIECBDYWUDA2nn7EbOrQYAAAQIECPwSELB+kfiAAAECBAgQqC6wun8Ba/UG3E+AAAECBAi0ExCw2q3UQAQIEIgQUIMAgVcEBKxX9DxLgAABAgQIELgiIGBdQfERgQgBNQgQIEBgXwEBa9/dm5wAAQIECBAYJJA4YA2aWFkCBAgQIECAwGABAWswsPIECBAg0EzAOAQOCAhYB5AcIUCAAAECBAicERCwzmg5S4BAhIAaBAgQaC8gYLVfsQEJECBAgACB2QIC1mzxiPvUIECAAAECBFILCFip16M5AgQIECBQR0CnXwIC1peF3wgQIECAAAECIQICVgijIgQIEIgQUIMAgS4CAlaXTZqDAAECBAgQSCMgYKVZhUYiBNQgQIAAAQIZBASsDFvQAwECBAgQINBK4EfAajWbYQgQIECAAAECSwQErCXsLiVAgACBUwIOEygmIGAVW5h2CRAgQIAAgfwCAlb+HemQQISAGgQIECAwUUDAmojtKgIECBAgQGAPAQHr6J6dI0CAAAECBAgcFBCwDkI5RoAAAQIEMgroKaeAgJVzL7oiQIAAAQIECgsIWIWXp3UCBCIE1CBAgEC8gIAVb6oiAQIECBAgsLmAgLX5CxAxvhoECBAgQIDApYCAdenhLwIECBAgQKCHwNIpBKyl/C4nQIAAAQIEOgoIWB23aiYCBAhECKhBgMDTAgLW03QeJECAAAECBAhcFxCwrrv4lECEgBoECBAgsKmAgLXp4o1NgAABAgQIjBPIHbDGza0yAQIECBAgQGCYgIA1jFZhAgQIEOgqYC4CjwQErEdCvidAgAABAgQInBQQsE6COU6AQISAGgQIEOgtIGD13q/pCBAgQIAAgQUCAtYC9Igr1SBAgAABAgTyCghYeXejMwIECBAgUE1Av58CAtYnhH8IECBAgAABAlECAlaUpDoECBCIEFCDAIEWAgJWizUaggABAgQIEMgkIGBl2oZeIgTUIECAAAECywUErOUr0AABAgQIECDQTeB3wOo2oXkIECBAgAABApMFBKzJ4K4jQIAAgecEPEWgkoCAVWlbeiVAgAABAgRKCAhYJdakSQIRAmoQIECAwCwBAWuWtHsIECBAgACBbQQErBOrdpQAAQIECBAgcERAwDqi5AwBAgQIEMgroLOEAgJWwqVoiQABAgQIEKgtIGDV3p/uCRCIEFCDAAECwQICVjCocgQIECBAgAABAcs7ECGgBgECBAgQIPBNQMD6huFXAgQIECBAoJPAulkErHX2biZAgAABAgSaCghYTRdrLAIECEQIqEGAwHMCAtZzbp4iQIAAAQIECNwUELBu0viCQISAGgQIECCwo4CAtePWzUyAAAECBAgMFUgfsIZOrzgBAgQIECBAYICAgDUAVUkCBAgQaC9gQAJ3BQSsuzy+JECAAAECBAicFxCwzpt5ggCBCAE1CBAg0FhAwGq8XKMRIECAAAECawQErDXuEbeqQYAAAQIECCQVELCSLkZbBAgQIECgpoCuPwQErA8FPwQIECBAgACBQAEBKxBTKQIECEQIqEGAQH2B/wAAAP//1ad9VAAAAAZJREFUAwDUsaQxQH2oUAAAAABJRU5ErkJggg=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3200"/>
            <a:ext cx="5486400" cy="1828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6718" y="2115585"/>
            <a:ext cx="548640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4500" dirty="0"/>
          </a:p>
        </p:txBody>
      </p:sp>
      <p:sp>
        <p:nvSpPr>
          <p:cNvPr id="5" name="Text 2"/>
          <p:cNvSpPr/>
          <p:nvPr/>
        </p:nvSpPr>
        <p:spPr>
          <a:xfrm>
            <a:off x="4754880" y="2043684"/>
            <a:ext cx="1014984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Паспорт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  <a:cs typeface="Roboto" pitchFamily="34" charset="-120"/>
              </a:rPr>
              <a:t>родителей, свидетельство о рождении ребенка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3"/>
          <p:cNvSpPr/>
          <p:nvPr/>
        </p:nvSpPr>
        <p:spPr>
          <a:xfrm>
            <a:off x="4754880" y="2619756"/>
            <a:ext cx="10149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800" dirty="0"/>
          </a:p>
        </p:txBody>
      </p:sp>
      <p:pic>
        <p:nvPicPr>
          <p:cNvPr id="7" name="Image 1" descr="data:image/png;base64,iVBORw0KGgoAAAANSUhEUgAAAyAAAADICAYAAAAQj4UaAAAPXUlEQVR4AezXSY7kNhAF0ITvf0JvfQQfwAaMRC1YkDVSjOE10J1NDWTEC23+H3/+9fc//jLwDfgGfAO+Ad+Ab8A34BvwDfgG3vgG/vj4Q4DAIgHHEiBAgAABAgT6CQgg/WauYwIECBAgQIAAAQLLBASQZfQOJkCAAAECBAj0E9AxAQHEN0CAAAECBAgQIECAwGsCAshr1ONB1gQIECBAgAABAgT6CQgg/WauYwIECBAgQIAAAQLLBASQZfQOJkCAAAEC/QR0TIAAAQHEN0CAAAECBAgQIECgvkCYDgWQMKNQCAECBAgQIECAAIH6AgJI/RnrcBSwJkCAAAECBAgQWCYggCyjdzABAgT6CeiYAAECBAgIIL4BAgQIECBAgEB9AR0SCCMggIQZhUIIECBAgAABAgQI1BfoF0Dqz1SHBAgQIECAAAECBMIKCCBhR6MwAvUEdESAAAECBAgQEEB8AwQIECBAoL6ADgkQIBBGQAAJMwqFECBAgAABAgQI1BPQ0SgggIwi1gQIECBAgAABAgQITBMQQKbR2ngUsCZAgAABAgQIECAggPgGCBAgUF9AhwQIECBAIIyAABJmFAohQIAAAQIE6gnoiACBUUAAGUWsCRAgQIAAAQIECBCYJvBaAJnWgY0JECBAgAABAgQIEEgjIICkGZVCCVwW8CIBAgQIECBAIIyAABJmFAohQIAAgXoCOiJAgACBUUAAGUWsCRAgQIAAAQIE8gvoIKyAABJ2NAojQIAAAQIECBAgUE9AAKk307EjawIECBAgQIAAAQJhBASQMKNQCAEC9QR0RIAAAQIECIwCAsgoYk2AAAECBAjkF9ABAQJhBQSQsKNRGAECBAgQIECAAIF8AnsVCyB7Qu4TIECAAAECBAgQIPCYgADyGKWNCIwC1gQIECBAgAABAqOAADKKWBMgQIBAfgEdECBAgEBYAQEk7GgURoAAAQIECBDIJ6BiAnsCAsiekPsECBAgQIAAAQIECDwmIIA8RjluZE2AAAECBAgQIECAwCgggIwi1gQI5BfQAQECBAgQIBBWQAAJOxqFESBAgACBfAIqJkCAwJ6AALIn5D4BAgQIECBAgACB+AJpKhRA0oxKoQQIECBAgAABAgTyCwgg+Weog1HAmgABAgQIECBAIKyAABJ2NAojQIBAPgEVEyBAgACBPQEBZE/IfQIECBAgQIBAfAEVEkgjIICkGZVCCRAgQIAAAQIECOQXqBdA8s9EBwQIECBAgAABAgTKCgggZUerMQLvCziRAAECBAgQILAnIIDsCblPgAABAgTiC6iQAAECaQQEkDSjUigBAgQIECBAgEA8ARWdFRBAzop5ngABAgQIECBAgACBywICyGU6L44C1gQIECBAgAABAgT2BASQPSH3CRAgEF9AhQQIECBAII2AAJJmVAolQIAAAQIE4gmoiACBswICyFkxzxMgQIAAAQIECBAgcFngsQByuQIvEiBAgAABAgQIECDQRkAAaTNqjRYW0BoBAgQIECBAII2AAJJmVAolQIAAgXgCKiJAgACBswICyFkxzxMgQIAAAQIECKwXUEFaAQEk7egUToAAAQIECBAgQCCfgACSb2ZjxdYECBAgQIAAAQIE0ggIIGlGpVACBOIJqIgAAQIECBA4KyCAnBXzPAECBAgQILBeQAUECKQVEEDSjk7hBAgQIECAAAECBN4XuHuiAHJX0PsECBAgQIAAAQIECBwWEEAOU3mQwChgTYAAAQIECBAgcFZAADkr5nkCBAgQWC+gAgIECBBIKyCApB2dwgkQIECAAAEC7ws4kcBdAQHkrqD3CRAgQIAAAQIECBA4LCCAHKYaH7QmQIAAAQIECBAgQOCsgAByVszzBAisF1ABAQIECBAgkFZAAEk7OoUTIECAAIH3BZxIgACBuwICyF1B7xMgQIAAAQIECBCYL1DmBAGkzCg1QoAAAQIECBAgQCC+gAASf0YqHAWsCRAgQIAAAQIE0goIIGlHp3ACBAi8L+BEAgQIECBwV0AAuSvofQIECBAgQIDAfAEnECgjIICUGaVGCBAgQIAAAQIECMQXyBdA4puqkAABAgQIECBAgACBDQEBZAPGZQIEfgu4QoAAAQIECBC4KyCA3BX0PgECBAgQmC/gBAIECJQREEDKjFIjBAgQIECAAAECzwvY8WkBAeRpUfsRIECAAAECBAgQILApIIBs0rgxClgTIECAAAECBAgQuCsggNwV9D4BAgTmCziBAAECBAiUERBAyoxSIwQIECBAgMDzAnYkQOBpAQHkaVH7ESBAgAABAgQIECCwKXA4gGzu4AYBAgQIECBAgAABAgQOCgggB6E8RmChgKMJECBAgAABAmUEBJAyo9QIAQIECDwvYEcCBAgQeFpAAHla1H4ECBAgQIAAAQL3BexQVkAAKTtajREgQIAAAQIECBCIJyCAxJvJWJE1AQIECBAgQIAAgTICAkiZUWqEAIHnBexIgAABAgQIPC0ggDwtaj8CBAgQIEDgvoAdCBAoKyCAlB2txggQIECAAAECBAicF5j9hgAyW9j+BAgQIECAAAECBAj8CAggPxT+Q2AUsCZAgAABAgQIEHhaQAB5WtR+BAgQIHBfwA4ECBAgUFZAACk7Wo0RIECAAAECBM4LeIPAbAEBZLaw/QkQIECAAAECBAgQ+BEQQH4oxv9YEyBAgAABAgQIECDwtIAA8rSo/QgQuC9gBwIECBAgQKCsgABSdrQaI0CAAAEC5wW8QYAAgdkCAshsYfsTIECAAAECBAgQ2Bdo84QA0mbUGiVAgAABAgQIECCwXkAAWT8DFYwC1gQIECBAgAABAmUFBJCyo9UYAQIEzgt4gwABAgQIzBYQQGYL258AAQIECBAgsC/gCQJtBASQNqPWKAECBAgQIECAAIH1AvECyHoTFRAgQIAAAQIECBAgMElAAJkEa1sCGQXUTIAAAQIECBCYLSCAzBa2PwECBAgQ2BfwBAECBNoICCBtRq1RAgQIECBAgACB3wKuvC0ggLwt7jwCBAgQIECAAAECjQUEkMbDH1u3JkCAAAECBAgQIDBbQACZLWx/AgQI7At4ggABAgQItBEQQNqMWqMECBAgQIDAbwFXCBB4W0AAeVvceQQIECBAgAABAgQaC/wEkMYGWidAgAABAgQIECBA4CUBAeQlaMcQ+B8BtwgQIECAAAECbQQEkDaj1igBAgQI/BZwhQABAgTeFhBA3hZ3HgECBAgQIECAwOfDoK2AANJ29BonQIAAAQIECBAg8L6AAPK++XiiNQECBAgQIECAAIE2AgJIm1FrlACB3wKuECBAgAABAm8LCCBvizuPAAECBAgQ+HwYECDQVkAAaTt6jRMgQIAAAQIECHQUWN2zALJ6As4nQIAAAQIECBAg0EhAAGk0bK2OAtYECBAgQIAAAQJvCwggb4s7jwABAgQ+HwYECBAg0FZAAGk7eo0TIECAAAECHQX0TGC1gACyegLOJ0CAAAECBAgQINBIoHEAaTRlrRIgQIAAAQIECBAIIiCABBmEMgi0EtAsAQIECBAg0FZAAGk7eo0TIECAQEcBPRMgQGC1gACyegLOJ0CAAAECBAgQ6CCgx6+AAPKF8EOAAAECBAgQIECAwHwBAWS+sRNGAWsCBAgQIECAAIG2AgJI29FrnACBjgJ6JkCAAAECqwUEkNUTcD4BAgQIECDQQUCPBAh8BQSQL4QfAgQIECBAgAABAgTmC7wfQOb35AQCBAgQIECAAAECBIIKCCBBB6MsAjME7EmAAAECBAgQWC0ggKyegPMJECBAoIOAHgkQIEDgKyCAfCH8ECBAgAABAgQIVBTQUzQBASTaRNRDgAABAgQIECBAoLCAAFJ4uGNr1gQIECBAgAABAgRWCwggqyfgfAIEOgjokQABAgQIEPgKCCBfCD8ECBAgQIBARQE9ESAQTUAAiTYR9RAgQIAAAQIECBCoILDRgwCyAeMyAQIECBAgQIAAAQLPCwggz5vakcAoYE2AAAECBAgQIPAVEEC+EH4IECBAoKKAnggQIEAgmoAAEm0i6iFAgAABAgQIVBDQA4ENAQFkA8ZlAgQIECBAgAABAgSeFxBAnjcdd7QmQIAAAQIECBAgQOArIIB8IfwQIFBRQE8ECBAgQIBANAEBJNpE1EOAAAECBCoI6IEAAQIbAgLIBozLBAgQIECAAAECBDIKRK9ZAIk+IfURIECAAAECBAgQKCQggBQaplZGAWsCBAgQIECAAIFoAgJItImohwABAhUE9ECAAAECBDYEBJANGJcJECBAgAABAhkF1EwguoAAEn1C6iNAgAABAgQIECBQSKBwACk0Ja0QIECAAAECBAgQKCIggBQZpDYIhBJQDAECBAgQIEBgQ0AA2YBxmQABAgQIZBRQMwECBKILCCDRJ6Q+AgQIECBAgACBDAJqPCgggByE8hgBAgQIECBAgAABAvcFBJD7hnYYBawJECBAgAABAgQIbAgIIBswLhMgQCCjgJoJECBAgEB0AQEk+oTUR4AAAQIECGQQUCMBAgcFBJCDUB4jQIAAAQIECBAgQOC+wPMB5H5NdiBAgAABAgQIECBAoKiAAFJ0sNrqKaBrAgQIECBAgEB0AQEk+oTUR4AAAQIZBNRIgAABAgcFBJCDUB4jQIAAAQIECBCIKKCmbAICSLaJqZcAAQIECBAgQIBAYgEBJPHwxtKtCRAgQIAAAQIECEQXEECiT0h9BAhkEFAjAQIECBAgcFBAADkI5TECBAgQIEAgooCaCBDIJiCAZJuYegkQIECAAAECBAhEELhYgwByEc5rBAgQIECAAAECBAicFxBAzpt5g8AoYE2AAAECBAgQIHBQQAA5COUxAgQIEIgooCYCBAgQyCYggGSbmHoJECBAgAABAhEE1EDgooAAchHOawQIECBAgAABAgQInBcQQM6bjW9YEyBAgAABAgQIECBwUEAAOQjlMQIEIgqoiQABAgQIEMgmIIBkm5h6CRAgQIBABAE1ECBA4KKAAHIRzmsECBAgQIAAAQIEVghkP1MAyT5B9RMgQIAAAQIECBBIJCCAJBqWUkcBawIECBAgQIAAgWwCAki2iamXAAECEQTUQIAAAQIELgoIIBfhvEaAAAECBAgQWCHgTALZBQSQ7BNUPwECBAgQIECAAIFEAokDSCJlpRIgQIAAAQIECBAg8J+AAPIfg38IEDgl4GECBAgQIECAwEUBAeQinNcIECBAgMAKAWcSIEAgu8C/AAAA///X7ht/AAAABklEQVQDAOGfhRaczmuhAAAAAElFTkSuQmC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7" y="5259865"/>
            <a:ext cx="7315200" cy="18288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14400" y="3799664"/>
            <a:ext cx="548640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4500" dirty="0"/>
          </a:p>
        </p:txBody>
      </p:sp>
      <p:sp>
        <p:nvSpPr>
          <p:cNvPr id="9" name="Text 5"/>
          <p:cNvSpPr/>
          <p:nvPr/>
        </p:nvSpPr>
        <p:spPr>
          <a:xfrm>
            <a:off x="4754880" y="3787573"/>
            <a:ext cx="694944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</a:rPr>
              <a:t>СНИЛС родителей и ребенка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4880" y="4215550"/>
            <a:ext cx="6949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800" dirty="0"/>
          </a:p>
        </p:txBody>
      </p:sp>
      <p:pic>
        <p:nvPicPr>
          <p:cNvPr id="11" name="Image 2" descr="data:image/png;base64,iVBORw0KGgoAAAANSUhEUgAAA+gAAADICAYAAAB758tPAAAQAElEQVR4AezXSXbkRgwFQD3f/4Te+gg+gN1zt6SaSOaAIfwstapIJoAAN/+vv//59z8/DLwD3gHvgHfAO+Ad8A54B7wD3gHvgHfAO7D3Hfjrbep/DidAgAABAgQIECBAgAABAgReEcgd0F+Z0D0ECBAgQIAAAQIECBAgQCCBgID+YEkuESBAgAABAgQIECBAgACBVQIC+irpz3V8Q4AAAQIECBAgQIAAAQIEfgkI6L8oqv1hHgIECBAgQIAAAQIECBDIJCCgZ9pWpF71QoAAAQIECBAgQIAAAQJDBQT0oZwOGyXgHAIECBAgQIAAAQIECHQTENC7bdy8XwX8ECBAgAABAgQIECBAIJyAgB5uJRrKL2ACAgQIECBAgAABAgQIHBcQ0I+beYLAXgHVCRAgQIAAAQIECBAoKSCgl1yroQicF/AkAQIECBAgQIAAAQJ7BAT0Pe6qEugqYG4CBAgQIECAAAECBO4ICOh3YHxNgEBGAT0TIECAAAECBAgQyCsgoOfdnc4JEFgtoB4BAgQIECBAgACBiQIC+kRcRxMgQOCIgHsJECBAgAABAgR6CwjovfdvegIE+giYlAABAgQIECBAILiAgB58QdojQIBADgFdEiBAgAABAgQIXBUQ0K8Kep4AAQIE5guoQIAAAQIECBBoICCgN1iyEQkQIEDgsYCrBAgQIECAAIEIAgJ6hC3ogQABAgQqC5iNAAECBAgQIPCSgID+EpObCBAgQIBAVAF9ESBAgAABAlUEBPQqmzQHAQIECBCYIeBMAgQIECBAYJmAgL6MWiECBAgQIEDgo4DPBAgQIECAwG8BAf23hb8IECBAgACBWgKmIUCAAAECqQQE9FTr0iwBAgQIECAQR0AnBAgQIEBgrICAPtbTaQQIECBAgACBMQJOIUCAAIF2AgJ6u5UbmAABAgQIECDw9saAAAECBOIJCOjxdqIjAgQIECBAgEB2Af0TIECAwAkBAf0EmkcIECBAgAABAgR2CqhNgACBmgICes29mooAAQIECBAgQOCsgOcIECCwSUBA3wSvLAECBAgQIECAQE8BUxMgQOCegIB+T8b3BAgQIECAAAECBPIJ6JgAgcQCAnri5WmdAAECBAgQIECAwFoB1QgQmCkgoM/UdTYBAgQIECBAgAABAq8LuJNAcwEBvfkLYHwCBAgQIECAAAECXQTMSSC6gIAefUP6I0CAAAECBAgQIEAgg4AeCVwWENAvEzqAAAECBAgQIECAAAECswWc30FAQO+wZTMSIECAAAECBAgQIEDgkYBrIQQE9BBr0AQBAgQIECBAgAABAgTqCpjsNQEB/TUndxEgQIAAAQIECBAgQIBATIEyXQnoZVZpEAIECBAgQIAAAQIECBAYL7DuRAF9nbVKBAgQIECAAAECBAgQIEDgvcAfnwT0PzD8SYAAAQIECBAgQIAAAQIEdgnMCOi7ZlGXAAECBAgQIECAAAECBAikFUgY0NNaa5wAAQIECBAgQIAAAQIECNwVENA/0vhMgAABAgQIECBAgAABAgQ2CAjoi9GVI0CAAAECBAgQIECAAAECtwQE9Fsqeb/TOQECBAgQIECAAAECBAgkFRDQky5uT9uqEiBAgAABAgQIECBAgMAsAQF9lqxzjwt4ggABAgQIECBAgAABAo0FBPTGy+82unkJECBAgAABAgQIECAQWUBAj7wdvWUS0CsBAgQIECBAgAABAgQuCQjol/g8TGCVgDoECBAgQIAAAQIECFQXENCrb9h8BF4RcA8BAgQIECBAgAABAtsFBPTtK9AAgfoCJiRAgAABAgQIECBA4LmAgP7cyB0ECMQW0B0BAgQIECBAgACBEgICeok1GoIAgXkCTiZAgAABAgQIECCwRkBAX+OsCgECBG4L+JYAAQIECBAgQIDADwEB/QeEfwgQIFBRwEwECBAgQIAAAQJ5BAT0PLvSKQECBKIJ6IcAAQIECBAgQGCggIA+ENNRBAgQIDBSwFkECBAgQIAAgV4CAnqvfZuWAAECBH4K+JcAAQIECBAgEExAQA+2EO0QIECAQA0BUxAgQIAAAQIEjgoI6EfF3E+AAAECBPYL6IAAAQIECBAoKCCgF1yqkQgQIECAwDUBTxMgQIAAAQI7BAT0HepqEiBAgACBzgJmJ0CAAAECBG4KCOg3WXxJgAABAgQIZBXQNwECBAgQyCogoGfdnL4JECBAgACBHQJqEiBAgACBaQIC+jRaBxMgQIAAAQIEjgq4nwABAgQ6CwjonbdvdgIECBAgQKCXgGkJECBAILSAgB56PZojQIAAAQIECOQR0CkBAgQIXBMQ0K/5eZoAAQIECBAgQGCNgCoECBAoLyCgl1+xAQkQIECAAAECBJ4LuIMAAQL7BQT0/TvQAQECBAgQIECAQHUB8xEgQOAFAQH9BSS3ECBAgAABAgQIEIgsoDcCBGoICOg19mgKAgQIECBAgAABArMEnEuAwCIBAX0RtDIECBAgQIAAAQIECNwS8B0BAj8FBPSfEv4lQIAAAQIECBAgQKCegIkIJBIQ0BMtS6sECBAgQIAAAQIECMQS0A2BkQIC+khNZxEgQIAAAQIECBAgQGCcgJOaCQjozRZuXAIECBAgQIAAAQIECHwX8DuagIAebSP6IUCAAAECBAgQIECAQAUBMxwWENAPk3mAAAECBAgQIECAAAECBHYLVKwvoFfcqpkIECBAgAABAgQIECBA4IrAlmcF9C3sihIgQIAAAQIECBAgQIBAX4Hbkwvot118S4AAAQIECBAgQIAAAQIElgoMC+hLu1aMAAECBAgQIECAAAECBAgUE8gS0IuxG4cAAQIECBAgQIAAAQIECLwXENC/efhFgAABAgQIECBAgAABAgT2CgjoK/zVIECAAAECBAgQIECAAAECTwQE9CdAGS7rkQABAgQIECBAgAABAgTyCwjo+Xc4ewLnEyBAgAABAgQIECBAgMACAQF9AbISjwRcI0CAAAECBAgQIECAAIGvAgL6VwU/dQVMRoAAAQIECBAgQIAAgSQCAnqSRWkzpoCuCBAgQIAAAQIECBAgMEpAQB8l6RwC4wWcSIAAAQIECBAgQIBAIwEBvdGyjUrgvYBPBAgQIECAAAECBAhEEhDQI21DLwQqCZiFAAECBAgQIECAAIFDAgL6IS43EyAQRUAfBAgQIECAAAECBKoJCOjVNmoeAgRGCDiDAAECBAgQIECAwHIBAX05uYIECBAgQIAAAQIECBAgQOCzgID+2cQ3BAgQyC2gewIECBAgQIAAgZQCAnrKtWmaAAEC+wRUJkCAAAECBAgQmCMgoM9xdSoBAgQInBPwFAECBAgQIECgrYCA3nb1BidAgEBHATMTIECAAAECBOIKCOhxd6MzAgQIEMgmoF8CBAgQIECAwAUBAf0CnkcJECBAgMBKAbUIECBAgACB2gICeu39mo4AAQIECLwq4D4CBAgQIEBgs4CAvnkByhMgQIAAgR4CpiRAgAABAgSeCQjoz4RcJ0CAAAECBOIL6JAAAQIECBQQENALLNEIBAgQIECAwFwBpxMgQIAAgRUCAvoKZTUIECBAgAABAvcFXCFAgAABAt8EBPRvDH4RIECAAAECBKoKmIsAAQIEsggI6Fk2pU8CBAgQIECAQEQBPREgQIDAMAEBfRilgwgQIECAAAECBEYLOI8AAQKdBAT0Tts2KwECBAgQIECAwJ8C/iZAgEAoAQE91Do0Q4AAAQIECBAgUEfAJAQIEDgmIKAf83I3AQIECBAgQIAAgRgCuiBAoJyAgF5upQYiQIAAAQIECBAgcF3ACQQIrBcQ0Nebq0iAAAECBAgQIECgu4D5CRC4ISCg30DxFQECBAgQIECAAAECmQX0TiCngICec2+6JkCAAAECBAgQIEBgl4C6BCYJCOiTYB1LgAABAgQIECBAgACBMwKe6SsgoPfdvckJECBAgAABAgQIEOgnYOLAAgJ64OVojQABAgQIECBAgAABArkEdHtFQEC/oudZAgQIECBAgAABAgQIEFgnULySgF58wcYjQIAAAQIECBAgQIAAgdcEdt8loO/egPoECBAgQIAAAQIECBAg0EHg6YwC+lMiNxAgQIAAAQIECBAgQIAAgfkC1wL6/P5UIECAAAECBAgQIECAAAECLQRCB/QWGzAkAQIECBAgQIAAAQIECBD4ItA5oH8Z3/8ECBAgQIAAAQIECBAgQCCGgIA+bQ8OJkCAAAECBAgQIECAAAECrwsI6K9bxbpTNwQIECBAgAABAgQIECBQSkBAL7XOccM4iQABAgQIECBAgAABAgTWCgjoa71V+y7gNwECBAgQIECAAAECBAh8EBDQP4D4WEHADAQIECBAgAABAgQIEMgnIKDn25mOdwuoT4AAAQIECBAgQIAAgQkCAvoEVEcSuCLgWQIECBAgQIAAAQIEegoI6D33buq+AiYnQIAAAQIECBAgQCCogIAedDHaIpBTQNcECBAgQIAAAQIECJwVENDPynmOAIH1AioSIECAAAECBAgQKCwgoBdertEIEDgm4G4CBAgQIECAAAECOwUE9J36ahMg0EnArAQIECBAgAABAgQeCgjoD3lcJECAQBYBfRIgQIAAAQIECGQXENCzb1D/BAgQWCGgBgECBAgQIECAwHQBAX06sQIECBAg8EzAdQIECBAgQIAAgbc3Ad1bQIAAAQLVBcxHgAABAgQIEEghIKCnWJMmCRAgQCCugM4IECBAgAABAmMEBPQxjk4hQIAAAQJzBJxKgAABAgQItBEQ0Nus2qAECBAgQOCzgG8IECBAgACBOAICepxd6IQAAQIECFQTMA8BAgQIECBwQEBAP4DlVgIECBAgQCCSgF4IECBAgEAtAQG91j5NQ4AAAQIECIwScA4BAgQIEFgsIKAvBleOAAECBAgQIPBVwA8BAgQIEPgoIKB/FPGZAAECBAgQIJBfwAQECBAgkFBAQE+4NC0TIECAAAECBPYKqE6AAAECMwQE9BmqziRAgAABAgQIEDgv4EkCBAg0FRDQmy7e2AQIECBAgACBrgLmJkCAQFQBAT3qZvRFgAABAgQIECCQUUDPBAgQOC0goJ+m8yABAgQIECBAgACB1QLqESBQWUBAr7xdsxEgQIAAAQIECBA4IuBeAgS2CgjoW/kVJ0CAAAECBAgQINBHwKQECDwWENAf+7hKgAABAgQIECBAgEAOAV0SSC8goKdfoQEIECBAgAABAgQIEJgvoAKB+QIC+nxjFQgQIECAAAECBAgQIPBYwFUCXwQE9C8I/idAgAABAgQIECBAgEBlAbPlEBDQc+xJlwQIECBAgAABAgQIEIgqoK9BAgL6IEjHECBAgAABAgQIECBAgMAMgT5nCuh9dm1SAgQIECBAgAABAgQIEPgoEOizgB5oGVohQIAAAQIECBAgQIAAgVoCR6YR0I9ouZcAAQIECBAgQIAAAQIECEwSOBHQJ3XiWAIECBAgFSbukwAAAm5JREFUQIAAAQIECBAg0FggXkBvvAyjEyBAgAABAgQIECBAgEBfgXYBve+qTU6AAAECBAgQIECAAAECkQUE9LHbcRoBAgQIECBAgAABAgQIEDglIKCfYtv1kLoECBAgQIAAAQIECBAgUFVAQK+62TNzeYYAAQIECBAgQIAAAQIEtgkI6Nvo+xU2MQECBAgQIECAAAECBAjcFxDQ79u4kktAtwQIECBAgAABAgQIEEgtIKCnXp/m1wmoRIAAAQIECBAgQIAAgbkCAvpcX6cTeE3AXQQIECBAgAABAgQItBcQ0Nu/AgA6CJiRAAECBAgQIECAAIH4AgJ6/B3pkEB0Af0RIECAAAECBAgQIDBAQEAfgOgIAgRmCjibAAECBAgQIECAQA8BAb3Hnk1JgMA9Ad8TIECAAAECBAgQCCIgoAdZhDYIEKgpYCoCBAgQIECAAAECrwoI6K9KuY8AAQLxBHREgAABAgQIECBQSEBAL7RMoxAgQGCsgNMIECBAgAABAgRWCgjoK7XVIkCAAIHfAv4iQIAAAQIECBB4JyCgv+PwgQABAgSqCJiDAAECBAgQIJBNQEDPtjH9EiBAgEAEAT0QIECAAAECBIYLCOjDSR1IgAABAgSuCnieAAECBAgQ6CggoHfcupkJECBAoLeA6QkQIECAAIGQAgJ6yLVoigABAgQI5BXQOQECBAgQIHBOQEA/5+YpAgQIECBAYI+AqgQIECBAoKyAgF52tQYjQIAAAQIEjgt4ggABAgQI7BMQ0PfZq0yAAAECBAh0EzAvAQIECBB4ICCgP8BxiQABAgQIECCQSUCvBAgQIJBb4H8AAAD//77k8hMAAAAGSURBVAMAa+Zl+8XPAwgAAAAASUVORK5CYII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7315200"/>
            <a:ext cx="3299254" cy="18288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4400" y="5499766"/>
            <a:ext cx="548640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4500" dirty="0"/>
          </a:p>
        </p:txBody>
      </p:sp>
      <p:sp>
        <p:nvSpPr>
          <p:cNvPr id="13" name="Text 8"/>
          <p:cNvSpPr/>
          <p:nvPr/>
        </p:nvSpPr>
        <p:spPr>
          <a:xfrm>
            <a:off x="4754880" y="5370844"/>
            <a:ext cx="877824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</a:rPr>
              <a:t>Прописка ребенка на закрепленной территории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9"/>
          <p:cNvSpPr/>
          <p:nvPr/>
        </p:nvSpPr>
        <p:spPr>
          <a:xfrm>
            <a:off x="4754880" y="5963388"/>
            <a:ext cx="6400800" cy="5394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en-US" sz="1800" dirty="0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3101546" y="7217587"/>
            <a:ext cx="1112108" cy="846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40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</a:rPr>
              <a:t>4</a:t>
            </a:r>
            <a:endParaRPr lang="en-US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33706" y="7288017"/>
            <a:ext cx="8777596" cy="709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34" charset="0"/>
                <a:ea typeface="Roboto" pitchFamily="34" charset="-122"/>
              </a:rPr>
              <a:t>Документы, подтверждающие льготу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1168" y="5477256"/>
            <a:ext cx="16212312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учебного процесса</a:t>
            </a:r>
            <a:endParaRPr lang="en-US" sz="4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0" descr="data:image/png;base64,iVBORw0KGgoAAAANSUhEUgAAAjMAAAD1CAYAAAClfHRCAAAP2UlEQVR4Aezai3EURxAG4LUTMY4EOxLjSGwiASLBRAJEgmcEAiGd7rE72zs981F7utfu9PTXR9VfJ/26PP33orz0b7m9L7cvbguDhYH/Bz4DPgM+Az4Dh34GPhb/mkvelPuaU8rdj+NxmKkhpl5Qz3hdfvzitjBYGCwLg2VhsCwMlmVmA70vy2EGfy7LUnPJ53JfQ03NK+Xh1+NhmKlvviwv/15u9aT/yr2DAAECBAgQIHC0wKeygZpLaj6pwabmlZpbysvLch9mXt09W5Z6Qr3g21N3BAgQIBAtoB4BAmcFak6peaWeVMPNXZh5UZ7V30H9Xe4dBAgQIECAAIEMAjW3/FU2+qJ+M1O/lXlbntSkU+4cBAjMIaBLAgQIpBaoueVd6eBVDTO/lQcfys1BgAABAgQIEMgkUP+O5mUNM3+UXdcn5c5BoL2AFQkQIECAwE4C9duZu18z1b+ZqU92qmNZAgQIECBAgMAuAjW/3IWZXVaPX1RFAgQIECBAYEaB+mumGfvWMwECBAgQmFdgsM6FmcEGqh0CBAgQIDCbgDAz28T1S4AAgTgBlQiECAgzIcyKECBAgAABAnsJCDN7yVqXAIE4AZUIEJhaQJiZevyaJ0CAAAEC+QWEmfwz1EGcgEoECBAg0KGAMNPhUGyJAAECBAgQuF5AmLneKu5MlQgQIECAAIGrBYSZq6mcSIAAAQIECPQmUPcjzFQFNwIECBAgQCCtgDCTdnQ2ToAAAQJxAir1LCDM9DwdeyNAgAABAgQuCggzF4mcQIAAgTgBlQgQuF1AmLndzBUECBAgQIBARwLCTEfDsBUCcQIqESBAYBwBYWacWeqEAAECBAhMKSDMTDn2uKZVIkCAAAECewsIM3sLW58AAQIECBDYVWCQMLOrkcUJECBAgACBjgWEmY6HY2sECBAgQKC5wIALCjMDDlVLBAgQIEBgJgFhZqZp65UAAQJxAioRCBMQZsKoFSJAgAABAgT2EBBm9lC1JgECcQIqESAwvYAwM/1HAAABAgQIEMgtIMzknp/dxwmoRIAAAQKdCggznQ7GtggQIECAAIHrBISZ65zizlKJAAECBAgQuElAmLmJy8kECBAgQIBALwL3+xBm7iXcEyBAgAABAikFhJmUY7NpAgQIEIgTUKl3AWGm9wnZHwECBAgQIHBWQJg5y+NNAgQIxAmoRIDAOgFhZp2bqwgQIECAAIFOBISZTgZhGwTiBFQiQIDAWALCzFjz1A0BAgQIEJhOQJiZbuRxDatEgAABAgQiBISZCGU1CBAgQIAAgd0EBggzu9lYmAABAgQIEEggIMwkGJItEiBAgACBJgKDLiLMDDpYbREgQIAAgVkEhJlZJq1PAgQIxAmoRCBUQJgJ5VaMAAECBAgQaC0gzLQWtR4BAnECKhEgQKAICDMFwUGAAAECBAjkFRBm8s7OzuMEVCJAgACBjgWEmY6HY2sECBAgQIDAZQFh5rJR3BkqESBAgAABAjcLCDM3k7mAAAECBAgQOFrgYX1h5qGGxwQIECBAgEA6AWEm3chsmAABAgTiBFTKICDMZJiSPRIgQIAAAQLPCggzz9J4gwABAnECKhEgsF5AmFlv50oCBAgQIECgAwFhpoMh2AKBOAGVCBAgMJ6AMDPeTHVEgAABAgSmEhBmphp3XLMqESBAgACBKAFhJkpaHQIECBAgQGAXgeRhZhcTixIgQIAAAQKJBISZRMOyVQIECBAgsFpg4AuFmYGHqzUCBAgQIDCDgDAzw5T1SIAAgTgBlQiECwgz4eQKEiBAgAABAi0FhJmWmtYiQCBOQCUCBAh8ExBmvkG4I0CAAAECBHIKCDM552bXcQIqESBAgEDnAsJM5wOyPQIECBAgQOC8gDBz3ifuXZUIECBAgACBVQLCzCo2FxEgQIAAAQJHCTyuK8w8FvGcAAECBAgQSCUgzKQal80SIECAQJyASlkEhJksk7JPAgQIECBA4KSAMHOSxYsECBCIE1CJAIFtAsLMNj9XEyBAgAABAgcLCDMHD0B5AnECKhEgQGBMAWFmzLnqigABAgQITCMgzEwz6rhGVSJAgAABApECwkyktloECBAgQIBAc4HEYaa5hQUJECBAgACBhALCTMKh2TIBAgQIELhJYPCThZnBB6w9AgQIECAwuoAwM/qE9UeAAIE4AZUIHCIgzBzCrigBAgQIECDQSkCYaSVpHQIE4gRUIkCAwAMBYeYBhocECBAgQIBAPgFhJt/M7DhOQCUCBAgQSCAgzCQYki0SIECAAAECzwsIM8/bxL2jEgECBAgQILBaQJhZTedCAgQIECBAIFrgVD1h5pSK1wgQIECAAIE0AsJMmlHZKAECBAjECaiUSUCYyTQteyVAgAABAgSeCAgzT0i8QIAAgTgBlQgQ2C4gzGw3tAIBAgQIECBwoIAwcyC+0gTiBFQiQIDAuALCzLiz1RkBAgQIEJhCQJiZYsxxTapEgAABAgSiBYSZaHH1CBAgQIAAgaYCScNMUwOLESBAgAABAokFhJnEw7N1AgQIECBwUWCCE4SZCYasRQIECBAgMLKAMDPydPVGgACBOAGVCBwmIMwcRq8wAQIECBAg0EJAmGmhaA0CBOIEVCJAgMAjAWHmEYinBAgQIECAQC4BYSbXvOw2TkAlAgQIEEgiIMwkGZRtEiBAgAABAqcFhJnTLnGvqkSAAAECBAhsEhBmNvG5mAABAgQIEIgSeK6OMPOcjNcJECBAgACBFALCTIox2SQBAgQIxAmolE1AmMk2MfslQIAAAQIEfhIQZn7i8IQAAQJxAioRINBGQJhp42gVAgQIECBA4CABYeYgeGUJxAmoRIAAgbEFhJmx56s7AgQIECAwvIAwM/yI4xpUiQABAgQIHCEgzByhriYBAgQIECDQTCBhmGnWu4UIECBAgACBAQSEmQGGqAUCBAgQIHBSYJIXhZlJBq1NAgQIECAwqoAwM+pk9UWAAIE4AZUIHCogzBzKrzgBAgQIECCwVUCY2SroegIE4gRUIkCAwAkBYeYEipcIECBAgACBPALCTJ5Z2WmcgEoECBAgkEhAmEk0LFslQIAAAQIEngoIM09N4l5RiQABAgQIENgsIMxsJrQAAQIECBAgsLfAufWFmXM63iNAgAABAgS6FxBmuh+RDRIgQIBAnIBKGQWEmYxTs2cCBAgQIEDgu4Aw853CAwIECMQJqESAQDsBYaadpZUIECBAgACBAwSEmQPQlSQQJ6ASAQIExhcQZsafsQ4JECBAgMDQAsLM0OONa04lAgQIECBwlIAwc5S8ugQIECBAgEATgWRhpknPFiFAgAABAgQGEhBmBhqmVggQIECAwHeBiR4IMxMNW6sECBAgQGBEAWFmxKnqiQABAnECKhE4XECYOXwENkCAAAECBAhsERBmtui5lgCBOAGVCBAg8IyAMPMMjJcJECBAgACBHALCTI452WWcgEoECBAgkExAmEk2MNslQIAAAQIEfhYQZn72iHumEgECBAgQINBEQJhpwmgRAgQIECBAYC+BS+sKM5eEvE+AAAECBAh0LSDMdD0emyNAgACBOAGVsgoIM1knZ98ECBAgQIDAnYAwc8fgBwECBOIEVCJAoK2AMNPW02oECBAgQIBAsIAwEwyuHIE4AZUIECAwh4AwM8ecdUmAAAECBIYVEGaGHW1cYyoRIECAAIEjBYSZI/XVJkCAAAECBDYLJAozm3u1AAECBAgQIDCggDAz4FC1RIAAAQKTC0zWvjAz2cC1S4AAAQIERhMQZkabqH4IECAQJ6ASgS4EhJkuxmATBAgQIECAwFoBYWatnOsIEIgTUIkAAQJnBISZMzjeIkCAAAECBPoXEGb6n5EdxgmoRIAAAQIJBYSZhEOzZQIECBAgQOCHgDDzwyLukUoECBAgQIBAMwFhphmlhQgQIECAAIHWAtesJ8xco+QcAgQIECBAoFsBYabb0dgYAQIECMQJqJRZQJjJPD17J0CAAAECBBZhxoeAAAECgQJKESDQXkCYaW9qRQIECBAgQCBQQJgJxFaKQJyASgQIEJhHQJiZZ9Y6JUCAAAECQwoIM0OONa4plQgQIECAwNECwszRE1CfAAECBAgQ2CSQJMxs6tHFBAgQIECAwMACwszAw9UaAQIECEwoMGHLwsyEQ9cyAQIECBAYSUCYGWmaeiFAgECcgEoEuhEQZroZhY0QIECAAAECawSEmTVqriFAIE5AJQIECFwQEGYuAHmbAAECBAgQ6FtAmOl7PnYXJ6ASAQIECCQVEGaSDs62CRAgQIAAga8CwsxXh7ifKhEgQIAAAQJNBYSZppwWI0CAAAECBFoJXLuOMHOtlPMIECBAgACBLgWEmS7HYlMECBAgECegUnYBYSb7BO2fAAECBAhMLiDMTP4B0D4BAnECKhEgsI+AMLOPq1UJECBAgACBIAFhJghaGQJxAioRIEBgLgFhZq5565YAAQIECAwnIMwMN9K4hlQiQIAAAQI9CAgzPUzBHggQIECAAIHVAgnCzOreXEiAAAECBAhMICDMTDBkLRIgQIDAJAKTtinMTDp4bRMgQIAAgVEEhJlRJqkPAgQIxAmoRKArAWGmq3HYDAECBAgQIHCrgDBzq5jzCRCIE1CJAAECVwgIM1cgOYUAAQIECBDoV0CY6Xc2dhYnoBIBAgQIJBYQZhIPz9YJECBAgACBZRFmIj8FahEgQIAAAQLNBYSZ5qQWJECAAAECBLYK3HK9MHOLlnMJECBAgACB7gSEme5GYkMECBAgECeg0ggCwswIU9QDAQIECBCYWECYmXj4WidAIE5AJQIE9hMQZvaztTIBAgQIECAQICDMBCArQSBOQCUCBAjMJyDMzDdzHRMgQIAAgaEEhJmhxhnXjEoECBAgQKAXAWGml0nYBwECBAgQILBKoPMws6onFxEgQIAAAQITCQgzEw1bqwQIECAwsMDErQkzEw9f6wQIECBAYAQBYWaEKeqBAAECcQIqEehOQJjpbiQ2RIAAAQIECNwiIMzcouVcAgTiBFQiQIDAlQLCzJVQTiNAgAABAgT6FBBm+pyLXcUJqESAAAECyQVqmPlUenhRbg4CBAgQIECAQDoBYSZqZOoQIECAAAECrQVelQXf1jDzoTz4q9wcBAgQIECAAIHDBW7YwMty7ucaZt6WB3+Um181FQQHAQIECBAgkEKg5pbv38zUv5l5Xbb9ptwcBAgQIEBgEgFtJheoueXv0sOn+s1MuV/qtzM11HxclqUmncU/AgQIECBAgECHAjWnvP+2r5pflvswU1+r6eZdeVBP+Lfc1189lTsHAQIECGwRcC0BApsFaoCpuaTmk/rFS/173z/vV30YZupr9aT65m/lyT/l9sVtYbAw8P/AZ8BnwGfAZ+DQz0D9ouWfMoN6/F5+1LxS7r4e/wMAAP//5TnhdQAAAAZJREFUAwAk7Hy/4Z7iJAAAAABJRU5ErkJggg=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49" y="6367296"/>
            <a:ext cx="5041680" cy="14356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5433" y="6545130"/>
            <a:ext cx="5559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Ступенчатый» режим 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57200" y="7589520"/>
            <a:ext cx="536451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5824728" y="6858000"/>
            <a:ext cx="5559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824728" y="7589520"/>
            <a:ext cx="536451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endParaRPr lang="en-US" sz="1500" dirty="0"/>
          </a:p>
        </p:txBody>
      </p:sp>
      <p:sp>
        <p:nvSpPr>
          <p:cNvPr id="10" name="Text 5"/>
          <p:cNvSpPr/>
          <p:nvPr/>
        </p:nvSpPr>
        <p:spPr>
          <a:xfrm>
            <a:off x="5877109" y="6622098"/>
            <a:ext cx="55595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знаний</a:t>
            </a:r>
          </a:p>
        </p:txBody>
      </p:sp>
      <p:sp>
        <p:nvSpPr>
          <p:cNvPr id="11" name="Text 6"/>
          <p:cNvSpPr/>
          <p:nvPr/>
        </p:nvSpPr>
        <p:spPr>
          <a:xfrm>
            <a:off x="11734861" y="7589520"/>
            <a:ext cx="536451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500" dirty="0" smtClean="0">
                <a:solidFill>
                  <a:srgbClr val="40404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pic>
        <p:nvPicPr>
          <p:cNvPr id="13" name="Image 0" descr="data:image/png;base64,iVBORw0KGgoAAAANSUhEUgAAAjMAAAD1CAYAAAClfHRCAAAP2UlEQVR4Aezai3EURxAG4LUTMY4EOxLjSGwiASLBRAJEgmcEAiGd7rE72zs981F7utfu9PTXR9VfJ/26PP33orz0b7m9L7cvbguDhYH/Bz4DPgM+Az4Dh34GPhb/mkvelPuaU8rdj+NxmKkhpl5Qz3hdfvzitjBYGCwLg2VhsCwMlmVmA70vy2EGfy7LUnPJ53JfQ03NK+Xh1+NhmKlvviwv/15u9aT/yr2DAAECBAgQIHC0wKeygZpLaj6pwabmlZpbysvLch9mXt09W5Z6Qr3g21N3BAgQIBAtoB4BAmcFak6peaWeVMPNXZh5UZ7V30H9Xe4dBAgQIECAAIEMAjW3/FU2+qJ+M1O/lXlbntSkU+4cBAjMIaBLAgQIpBaoueVd6eBVDTO/lQcfys1BgAABAgQIEMgkUP+O5mUNM3+UXdcn5c5BoL2AFQkQIECAwE4C9duZu18z1b+ZqU92qmNZAgQIECBAgMAuAjW/3IWZXVaPX1RFAgQIECBAYEaB+mumGfvWMwECBAgQmFdgsM6FmcEGqh0CBAgQIDCbgDAz28T1S4AAgTgBlQiECAgzIcyKECBAgAABAnsJCDN7yVqXAIE4AZUIEJhaQJiZevyaJ0CAAAEC+QWEmfwz1EGcgEoECBAg0KGAMNPhUGyJAAECBAgQuF5AmLneKu5MlQgQIECAAIGrBYSZq6mcSIAAAQIECPQmUPcjzFQFNwIECBAgQCCtgDCTdnQ2ToAAAQJxAir1LCDM9DwdeyNAgAABAgQuCggzF4mcQIAAgTgBlQgQuF1AmLndzBUECBAgQIBARwLCTEfDsBUCcQIqESBAYBwBYWacWeqEAAECBAhMKSDMTDn2uKZVIkCAAAECewsIM3sLW58AAQIECBDYVWCQMLOrkcUJECBAgACBjgWEmY6HY2sECBAgQKC5wIALCjMDDlVLBAgQIEBgJgFhZqZp65UAAQJxAioRCBMQZsKoFSJAgAABAgT2EBBm9lC1JgECcQIqESAwvYAwM/1HAAABAgQIEMgtIMzknp/dxwmoRIAAAQKdCggznQ7GtggQIECAAIHrBISZ65zizlKJAAECBAgQuElAmLmJy8kECBAgQIBALwL3+xBm7iXcEyBAgAABAikFhJmUY7NpAgQIEIgTUKl3AWGm9wnZHwECBAgQIHBWQJg5y+NNAgQIxAmoRIDAOgFhZp2bqwgQIECAAIFOBISZTgZhGwTiBFQiQIDAWALCzFjz1A0BAgQIEJhOQJiZbuRxDatEgAABAgQiBISZCGU1CBAgQIAAgd0EBggzu9lYmAABAgQIEEggIMwkGJItEiBAgACBJgKDLiLMDDpYbREgQIAAgVkEhJlZJq1PAgQIxAmoRCBUQJgJ5VaMAAECBAgQaC0gzLQWtR4BAnECKhEgQKAICDMFwUGAAAECBAjkFRBm8s7OzuMEVCJAgACBjgWEmY6HY2sECBAgQIDAZQFh5rJR3BkqESBAgAABAjcLCDM3k7mAAAECBAgQOFrgYX1h5qGGxwQIECBAgEA6AWEm3chsmAABAgTiBFTKICDMZJiSPRIgQIAAAQLPCggzz9J4gwABAnECKhEgsF5AmFlv50oCBAgQIECgAwFhpoMh2AKBOAGVCBAgMJ6AMDPeTHVEgAABAgSmEhBmphp3XLMqESBAgACBKAFhJkpaHQIECBAgQGAXgeRhZhcTixIgQIAAAQKJBISZRMOyVQIECBAgsFpg4AuFmYGHqzUCBAgQIDCDgDAzw5T1SIAAgTgBlQiECwgz4eQKEiBAgAABAi0FhJmWmtYiQCBOQCUCBAh8ExBmvkG4I0CAAAECBHIKCDM552bXcQIqESBAgEDnAsJM5wOyPQIECBAgQOC8gDBz3ifuXZUIECBAgACBVQLCzCo2FxEgQIAAAQJHCTyuK8w8FvGcAAECBAgQSCUgzKQal80SIECAQJyASlkEhJksk7JPAgQIECBA4KSAMHOSxYsECBCIE1CJAIFtAsLMNj9XEyBAgAABAgcLCDMHD0B5AnECKhEgQGBMAWFmzLnqigABAgQITCMgzEwz6rhGVSJAgAABApECwkyktloECBAgQIBAc4HEYaa5hQUJECBAgACBhALCTMKh2TIBAgQIELhJYPCThZnBB6w9AgQIECAwuoAwM/qE9UeAAIE4AZUIHCIgzBzCrigBAgQIECDQSkCYaSVpHQIE4gRUIkCAwAMBYeYBhocECBAgQIBAPgFhJt/M7DhOQCUCBAgQSCAgzCQYki0SIECAAAECzwsIM8/bxL2jEgECBAgQILBaQJhZTedCAgQIECBAIFrgVD1h5pSK1wgQIECAAIE0AsJMmlHZKAECBAjECaiUSUCYyTQteyVAgAABAgSeCAgzT0i8QIAAgTgBlQgQ2C4gzGw3tAIBAgQIECBwoIAwcyC+0gTiBFQiQIDAuALCzLiz1RkBAgQIEJhCQJiZYsxxTapEgAABAgSiBYSZaHH1CBAgQIAAgaYCScNMUwOLESBAgAABAokFhJnEw7N1AgQIECBwUWCCE4SZCYasRQIECBAgMLKAMDPydPVGgACBOAGVCBwmIMwcRq8wAQIECBAg0EJAmGmhaA0CBOIEVCJAgMAjAWHmEYinBAgQIECAQC4BYSbXvOw2TkAlAgQIEEgiIMwkGZRtEiBAgAABAqcFhJnTLnGvqkSAAAECBAhsEhBmNvG5mAABAgQIEIgSeK6OMPOcjNcJECBAgACBFALCTIox2SQBAgQIxAmolE1AmMk2MfslQIAAAQIEfhIQZn7i8IQAAQJxAioRINBGQJhp42gVAgQIECBA4CABYeYgeGUJxAmoRIAAgbEFhJmx56s7AgQIECAwvIAwM/yI4xpUiQABAgQIHCEgzByhriYBAgQIECDQTCBhmGnWu4UIECBAgACBAQSEmQGGqAUCBAgQIHBSYJIXhZlJBq1NAgQIECAwqoAwM+pk9UWAAIE4AZUIHCogzBzKrzgBAgQIECCwVUCY2SroegIE4gRUIkCAwAkBYeYEipcIECBAgACBPALCTJ5Z2WmcgEoECBAgkEhAmEk0LFslQIAAAQIEngoIM09N4l5RiQABAgQIENgsIMxsJrQAAQIECBAgsLfAufWFmXM63iNAgAABAgS6FxBmuh+RDRIgQIBAnIBKGQWEmYxTs2cCBAgQIEDgu4Aw853CAwIECMQJqESAQDsBYaadpZUIECBAgACBAwSEmQPQlSQQJ6ASAQIExhcQZsafsQ4JECBAgMDQAsLM0OONa04lAgQIECBwlIAwc5S8ugQIECBAgEATgWRhpknPFiFAgAABAgQGEhBmBhqmVggQIECAwHeBiR4IMxMNW6sECBAgQGBEAWFmxKnqiQABAnECKhE4XECYOXwENkCAAAECBAhsERBmtui5lgCBOAGVCBAg8IyAMPMMjJcJECBAgACBHALCTI452WWcgEoECBAgkExAmEk2MNslQIAAAQIEfhYQZn72iHumEgECBAgQINBEQJhpwmgRAgQIECBAYC+BS+sKM5eEvE+AAAECBAh0LSDMdD0emyNAgACBOAGVsgoIM1knZ98ECBAgQIDAnYAwc8fgBwECBOIEVCJAoK2AMNPW02oECBAgQIBAsIAwEwyuHIE4AZUIECAwh4AwM8ecdUmAAAECBIYVEGaGHW1cYyoRIECAAIEjBYSZI/XVJkCAAAECBDYLJAozm3u1AAECBAgQIDCggDAz4FC1RIAAAQKTC0zWvjAz2cC1S4AAAQIERhMQZkabqH4IECAQJ6ASgS4EhJkuxmATBAgQIECAwFoBYWatnOsIEIgTUIkAAQJnBISZMzjeIkCAAAECBPoXEGb6n5EdxgmoRIAAAQIJBYSZhEOzZQIECBAgQOCHgDDzwyLukUoECBAgQIBAMwFhphmlhQgQIECAAIHWAtesJ8xco+QcAgQIECBAoFsBYabb0dgYAQIECMQJqJRZQJjJPD17J0CAAAECBBZhxoeAAAECgQJKESDQXkCYaW9qRQIECBAgQCBQQJgJxFaKQJyASgQIEJhHQJiZZ9Y6JUCAAAECQwoIM0OONa4plQgQIECAwNECwszRE1CfAAECBAgQ2CSQJMxs6tHFBAgQIECAwMACwszAw9UaAQIECEwoMGHLwsyEQ9cyAQIECBAYSUCYGWmaeiFAgECcgEoEuhEQZroZhY0QIECAAAECawSEmTVqriFAIE5AJQIECFwQEGYuAHmbAAECBAgQ6FtAmOl7PnYXJ6ASAQIECCQVEGaSDs62CRAgQIAAga8CwsxXh7ifKhEgQIAAAQJNBYSZppwWI0CAAAECBFoJXLuOMHOtlPMIECBAgACBLgWEmS7HYlMECBAgECegUnYBYSb7BO2fAAECBAhMLiDMTP4B0D4BAnECKhEgsI+AMLOPq1UJECBAgACBIAFhJghaGQJxAioRIEBgLgFhZq5565YAAQIECAwnIMwMN9K4hlQiQIAAAQI9CAgzPUzBHggQIECAAIHVAgnCzOreXEiAAAECBAhMICDMTDBkLRIgQIDAJAKTtinMTDp4bRMgQIAAgVEEhJlRJqkPAgQIxAmoRKArAWGmq3HYDAECBAgQIHCrgDBzq5jzCRCIE1CJAAECVwgIM1cgOYUAAQIECBDoV0CY6Xc2dhYnoBIBAgQIJBYQZhIPz9YJECBAgACBZRFmIj8FahEgQIAAAQLNBYSZ5qQWJECAAAECBLYK3HK9MHOLlnMJECBAgACB7gSEme5GYkMECBAgECeg0ggCwswIU9QDAQIECBCYWECYmXj4WidAIE5AJQIE9hMQZvaztTIBAgQIECAQICDMBCArQSBOQCUCBAjMJyDMzDdzHRMgQIAAgaEEhJmhxhnXjEoECBAgQKAXAWGml0nYBwECBAgQILBKoPMws6onFxEgQIAAAQITCQgzEw1bqwQIECAwsMDErQkzEw9f6wQIECBAYAQBYWaEKeqBAAECcQIqEehOQJjpbiQ2RIAAAQIECNwiIMzcouVcAgTiBFQiQIDAlQLCzJVQTiNAgAABAgT6FBBm+pyLXcUJqESAAAECyQVqmPlUenhRbg4CBAgQIECAQDoBYSZqZOoQIECAAAECrQVelQXf1jDzoTz4q9wcBAgQIECAAIHDBW7YwMty7ucaZt6WB3+Um181FQQHAQIECBAgkEKg5pbv38zUv5l5Xbb9ptwcBAgQIEBgEgFtJheoueXv0sOn+s1MuV/qtzM11HxclqUmncU/AgQIECBAgECHAjWnvP+2r5pflvswU1+r6eZdeVBP+Lfc1189lTsHAQIECGwRcC0BApsFaoCpuaTmk/rFS/173z/vV30YZupr9aT65m/lyT/l9sVtYbAw8P/AZ8BnwGfAZ+DQz0D9ouWfMoN6/F5+1LxS7r4e/wMAAP//5TnhdQAAAAZJREFUAwAk7Hy/4Z7iJAAAAABJRU5ErkJggg=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7" y="8099916"/>
            <a:ext cx="5041680" cy="137784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7126" y="8214391"/>
            <a:ext cx="87757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длятся 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минут, во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втором  - 40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  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0208" y="8162599"/>
            <a:ext cx="42201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домашнего задания в 1 классе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66408" y="6512244"/>
            <a:ext cx="48092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 0" descr="data:image/png;base64,iVBORw0KGgoAAAANSUhEUgAAAjMAAAD1CAYAAAClfHRCAAAP2UlEQVR4Aezai3EURxAG4LUTMY4EOxLjSGwiASLBRAJEgmcEAiGd7rE72zs981F7utfu9PTXR9VfJ/26PP33orz0b7m9L7cvbguDhYH/Bz4DPgM+Az4Dh34GPhb/mkvelPuaU8rdj+NxmKkhpl5Qz3hdfvzitjBYGCwLg2VhsCwMlmVmA70vy2EGfy7LUnPJ53JfQ03NK+Xh1+NhmKlvviwv/15u9aT/yr2DAAECBAgQIHC0wKeygZpLaj6pwabmlZpbysvLch9mXt09W5Z6Qr3g21N3BAgQIBAtoB4BAmcFak6peaWeVMPNXZh5UZ7V30H9Xe4dBAgQIECAAIEMAjW3/FU2+qJ+M1O/lXlbntSkU+4cBAjMIaBLAgQIpBaoueVd6eBVDTO/lQcfys1BgAABAgQIEMgkUP+O5mUNM3+UXdcn5c5BoL2AFQkQIECAwE4C9duZu18z1b+ZqU92qmNZAgQIECBAgMAuAjW/3IWZXVaPX1RFAgQIECBAYEaB+mumGfvWMwECBAgQmFdgsM6FmcEGqh0CBAgQIDCbgDAz28T1S4AAgTgBlQiECAgzIcyKECBAgAABAnsJCDN7yVqXAIE4AZUIEJhaQJiZevyaJ0CAAAEC+QWEmfwz1EGcgEoECBAg0KGAMNPhUGyJAAECBAgQuF5AmLneKu5MlQgQIECAAIGrBYSZq6mcSIAAAQIECPQmUPcjzFQFNwIECBAgQCCtgDCTdnQ2ToAAAQJxAir1LCDM9DwdeyNAgAABAgQuCggzF4mcQIAAgTgBlQgQuF1AmLndzBUECBAgQIBARwLCTEfDsBUCcQIqESBAYBwBYWacWeqEAAECBAhMKSDMTDn2uKZVIkCAAAECewsIM3sLW58AAQIECBDYVWCQMLOrkcUJECBAgACBjgWEmY6HY2sECBAgQKC5wIALCjMDDlVLBAgQIEBgJgFhZqZp65UAAQJxAioRCBMQZsKoFSJAgAABAgT2EBBm9lC1JgECcQIqESAwvYAwM/1HAAABAgQIEMgtIMzknp/dxwmoRIAAAQKdCggznQ7GtggQIECAAIHrBISZ65zizlKJAAECBAgQuElAmLmJy8kECBAgQIBALwL3+xBm7iXcEyBAgAABAikFhJmUY7NpAgQIEIgTUKl3AWGm9wnZHwECBAgQIHBWQJg5y+NNAgQIxAmoRIDAOgFhZp2bqwgQIECAAIFOBISZTgZhGwTiBFQiQIDAWALCzFjz1A0BAgQIEJhOQJiZbuRxDatEgAABAgQiBISZCGU1CBAgQIAAgd0EBggzu9lYmAABAgQIEEggIMwkGJItEiBAgACBJgKDLiLMDDpYbREgQIAAgVkEhJlZJq1PAgQIxAmoRCBUQJgJ5VaMAAECBAgQaC0gzLQWtR4BAnECKhEgQKAICDMFwUGAAAECBAjkFRBm8s7OzuMEVCJAgACBjgWEmY6HY2sECBAgQIDAZQFh5rJR3BkqESBAgAABAjcLCDM3k7mAAAECBAgQOFrgYX1h5qGGxwQIECBAgEA6AWEm3chsmAABAgTiBFTKICDMZJiSPRIgQIAAAQLPCggzz9J4gwABAnECKhEgsF5AmFlv50oCBAgQIECgAwFhpoMh2AKBOAGVCBAgMJ6AMDPeTHVEgAABAgSmEhBmphp3XLMqESBAgACBKAFhJkpaHQIECBAgQGAXgeRhZhcTixIgQIAAAQKJBISZRMOyVQIECBAgsFpg4AuFmYGHqzUCBAgQIDCDgDAzw5T1SIAAgTgBlQiECwgz4eQKEiBAgAABAi0FhJmWmtYiQCBOQCUCBAh8ExBmvkG4I0CAAAECBHIKCDM552bXcQIqESBAgEDnAsJM5wOyPQIECBAgQOC8gDBz3ifuXZUIECBAgACBVQLCzCo2FxEgQIAAAQJHCTyuK8w8FvGcAAECBAgQSCUgzKQal80SIECAQJyASlkEhJksk7JPAgQIECBA4KSAMHOSxYsECBCIE1CJAIFtAsLMNj9XEyBAgAABAgcLCDMHD0B5AnECKhEgQGBMAWFmzLnqigABAgQITCMgzEwz6rhGVSJAgAABApECwkyktloECBAgQIBAc4HEYaa5hQUJECBAgACBhALCTMKh2TIBAgQIELhJYPCThZnBB6w9AgQIECAwuoAwM/qE9UeAAIE4AZUIHCIgzBzCrigBAgQIECDQSkCYaSVpHQIE4gRUIkCAwAMBYeYBhocECBAgQIBAPgFhJt/M7DhOQCUCBAgQSCAgzCQYki0SIECAAAECzwsIM8/bxL2jEgECBAgQILBaQJhZTedCAgQIECBAIFrgVD1h5pSK1wgQIECAAIE0AsJMmlHZKAECBAjECaiUSUCYyTQteyVAgAABAgSeCAgzT0i8QIAAgTgBlQgQ2C4gzGw3tAIBAgQIECBwoIAwcyC+0gTiBFQiQIDAuALCzLiz1RkBAgQIEJhCQJiZYsxxTapEgAABAgSiBYSZaHH1CBAgQIAAgaYCScNMUwOLESBAgAABAokFhJnEw7N1AgQIECBwUWCCE4SZCYasRQIECBAgMLKAMDPydPVGgACBOAGVCBwmIMwcRq8wAQIECBAg0EJAmGmhaA0CBOIEVCJAgMAjAWHmEYinBAgQIECAQC4BYSbXvOw2TkAlAgQIEEgiIMwkGZRtEiBAgAABAqcFhJnTLnGvqkSAAAECBAhsEhBmNvG5mAABAgQIEIgSeK6OMPOcjNcJECBAgACBFALCTIox2SQBAgQIxAmolE1AmMk2MfslQIAAAQIEfhIQZn7i8IQAAQJxAioRINBGQJhp42gVAgQIECBA4CABYeYgeGUJxAmoRIAAgbEFhJmx56s7AgQIECAwvIAwM/yI4xpUiQABAgQIHCEgzByhriYBAgQIECDQTCBhmGnWu4UIECBAgACBAQSEmQGGqAUCBAgQIHBSYJIXhZlJBq1NAgQIECAwqoAwM+pk9UWAAIE4AZUIHCogzBzKrzgBAgQIECCwVUCY2SroegIE4gRUIkCAwAkBYeYEipcIECBAgACBPALCTJ5Z2WmcgEoECBAgkEhAmEk0LFslQIAAAQIEngoIM09N4l5RiQABAgQIENgsIMxsJrQAAQIECBAgsLfAufWFmXM63iNAgAABAgS6FxBmuh+RDRIgQIBAnIBKGQWEmYxTs2cCBAgQIEDgu4Aw853CAwIECMQJqESAQDsBYaadpZUIECBAgACBAwSEmQPQlSQQJ6ASAQIExhcQZsafsQ4JECBAgMDQAsLM0OONa04lAgQIECBwlIAwc5S8ugQIECBAgEATgWRhpknPFiFAgAABAgQGEhBmBhqmVggQIECAwHeBiR4IMxMNW6sECBAgQGBEAWFmxKnqiQABAnECKhE4XECYOXwENkCAAAECBAhsERBmtui5lgCBOAGVCBAg8IyAMPMMjJcJECBAgACBHALCTI452WWcgEoECBAgkExAmEk2MNslQIAAAQIEfhYQZn72iHumEgECBAgQINBEQJhpwmgRAgQIECBAYC+BS+sKM5eEvE+AAAECBAh0LSDMdD0emyNAgACBOAGVsgoIM1knZ98ECBAgQIDAnYAwc8fgBwECBOIEVCJAoK2AMNPW02oECBAgQIBAsIAwEwyuHIE4AZUIECAwh4AwM8ecdUmAAAECBIYVEGaGHW1cYyoRIECAAIEjBYSZI/XVJkCAAAECBDYLJAozm3u1AAECBAgQIDCggDAz4FC1RIAAAQKTC0zWvjAz2cC1S4AAAQIERhMQZkabqH4IECAQJ6ASgS4EhJkuxmATBAgQIECAwFoBYWatnOsIEIgTUIkAAQJnBISZMzjeIkCAAAECBPoXEGb6n5EdxgmoRIAAAQIJBYSZhEOzZQIECBAgQOCHgDDzwyLukUoECBAgQIBAMwFhphmlhQgQIECAAIHWAtesJ8xco+QcAgQIECBAoFsBYabb0dgYAQIECMQJqJRZQJjJPD17J0CAAAECBBZhxoeAAAECgQJKESDQXkCYaW9qRQIECBAgQCBQQJgJxFaKQJyASgQIEJhHQJiZZ9Y6JUCAAAECQwoIM0OONa4plQgQIECAwNECwszRE1CfAAECBAgQ2CSQJMxs6tHFBAgQIECAwMACwszAw9UaAQIECEwoMGHLwsyEQ9cyAQIECBAYSUCYGWmaeiFAgECcgEoEuhEQZroZhY0QIECAAAECawSEmTVqriFAIE5AJQIECFwQEGYuAHmbAAECBAgQ6FtAmOl7PnYXJ6ASAQIECCQVEGaSDs62CRAgQIAAga8CwsxXh7ifKhEgQIAAAQJNBYSZppwWI0CAAAECBFoJXLuOMHOtlPMIECBAgACBLgWEmS7HYlMECBAgECegUnYBYSb7BO2fAAECBAhMLiDMTP4B0D4BAnECKhEgsI+AMLOPq1UJECBAgACBIAFhJghaGQJxAioRIEBgLgFhZq5565YAAQIECAwnIMwMN9K4hlQiQIAAAQI9CAgzPUzBHggQIECAAIHVAgnCzOreXEiAAAECBAhMICDMTDBkLRIgQIDAJAKTtinMTDp4bRMgQIAAgVEEhJlRJqkPAgQIxAmoRKArAWGmq3HYDAECBAgQIHCrgDBzq5jzCRCIE1CJAAECVwgIM1cgOYUAAQIECBDoV0CY6Xc2dhYnoBIBAgQIJBYQZhIPz9YJECBAgACBZRFmIj8FahEgQIAAAQLNBYSZ5qQWJECAAAECBLYK3HK9MHOLlnMJECBAgACB7gSEme5GYkMECBAgECeg0ggCwswIU9QDAQIECBCYWECYmXj4WidAIE5AJQIE9hMQZvaztTIBAgQIECAQICDMBCArQSBOQCUCBAjMJyDMzDdzHRMgQIAAgaEEhJmhxhnXjEoECBAgQKAXAWGml0nYBwECBAgQILBKoPMws6onFxEgQIAAAQITCQgzEw1bqwQIECAwsMDErQkzEw9f6wQIECBAYAQBYWaEKeqBAAECcQIqEehOQJjpbiQ2RIAAAQIECNwiIMzcouVcAgTiBFQiQIDAlQLCzJVQTiNAgAABAgT6FBBm+pyLXcUJqESAAAECyQVqmPlUenhRbg4CBAgQIECAQDoBYSZqZOoQIECAAAECrQVelQXf1jDzoTz4q9wcBAgQIECAAIHDBW7YwMty7ucaZt6WB3+Um181FQQHAQIECBAgkEKg5pbv38zUv5l5Xbb9ptwcBAgQIEBgEgFtJheoueXv0sOn+s1MuV/qtzM11HxclqUmncU/AgQIECBAgECHAjWnvP+2r5pflvswU1+r6eZdeVBP+Lfc1189lTsHAQIECGwRcC0BApsFaoCpuaTmk/rFS/173z/vV30YZupr9aT65m/lyT/l9sVtYbAw8P/AZ8BnwGfAZ+DQz0D9ouWfMoN6/F5+1LxS7r4e/wMAAP//5TnhdQAAAAZJREFUAwAk7Hy/4Z7iJAAAAABJRU5ErkJggg=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208" y="6367296"/>
            <a:ext cx="5041680" cy="1435608"/>
          </a:xfrm>
          <a:prstGeom prst="rect">
            <a:avLst/>
          </a:prstGeom>
        </p:spPr>
      </p:pic>
      <p:pic>
        <p:nvPicPr>
          <p:cNvPr id="20" name="Image 0" descr="data:image/png;base64,iVBORw0KGgoAAAANSUhEUgAAAjMAAAD1CAYAAAClfHRCAAAP2UlEQVR4Aezai3EURxAG4LUTMY4EOxLjSGwiASLBRAJEgmcEAiGd7rE72zs981F7utfu9PTXR9VfJ/26PP33orz0b7m9L7cvbguDhYH/Bz4DPgM+Az4Dh34GPhb/mkvelPuaU8rdj+NxmKkhpl5Qz3hdfvzitjBYGCwLg2VhsCwMlmVmA70vy2EGfy7LUnPJ53JfQ03NK+Xh1+NhmKlvviwv/15u9aT/yr2DAAECBAgQIHC0wKeygZpLaj6pwabmlZpbysvLch9mXt09W5Z6Qr3g21N3BAgQIBAtoB4BAmcFak6peaWeVMPNXZh5UZ7V30H9Xe4dBAgQIECAAIEMAjW3/FU2+qJ+M1O/lXlbntSkU+4cBAjMIaBLAgQIpBaoueVd6eBVDTO/lQcfys1BgAABAgQIEMgkUP+O5mUNM3+UXdcn5c5BoL2AFQkQIECAwE4C9duZu18z1b+ZqU92qmNZAgQIECBAgMAuAjW/3IWZXVaPX1RFAgQIECBAYEaB+mumGfvWMwECBAgQmFdgsM6FmcEGqh0CBAgQIDCbgDAz28T1S4AAgTgBlQiECAgzIcyKECBAgAABAnsJCDN7yVqXAIE4AZUIEJhaQJiZevyaJ0CAAAEC+QWEmfwz1EGcgEoECBAg0KGAMNPhUGyJAAECBAgQuF5AmLneKu5MlQgQIECAAIGrBYSZq6mcSIAAAQIECPQmUPcjzFQFNwIECBAgQCCtgDCTdnQ2ToAAAQJxAir1LCDM9DwdeyNAgAABAgQuCggzF4mcQIAAgTgBlQgQuF1AmLndzBUECBAgQIBARwLCTEfDsBUCcQIqESBAYBwBYWacWeqEAAECBAhMKSDMTDn2uKZVIkCAAAECewsIM3sLW58AAQIECBDYVWCQMLOrkcUJECBAgACBjgWEmY6HY2sECBAgQKC5wIALCjMDDlVLBAgQIEBgJgFhZqZp65UAAQJxAioRCBMQZsKoFSJAgAABAgT2EBBm9lC1JgECcQIqESAwvYAwM/1HAAABAgQIEMgtIMzknp/dxwmoRIAAAQKdCggznQ7GtggQIECAAIHrBISZ65zizlKJAAECBAgQuElAmLmJy8kECBAgQIBALwL3+xBm7iXcEyBAgAABAikFhJmUY7NpAgQIEIgTUKl3AWGm9wnZHwECBAgQIHBWQJg5y+NNAgQIxAmoRIDAOgFhZp2bqwgQIECAAIFOBISZTgZhGwTiBFQiQIDAWALCzFjz1A0BAgQIEJhOQJiZbuRxDatEgAABAgQiBISZCGU1CBAgQIAAgd0EBggzu9lYmAABAgQIEEggIMwkGJItEiBAgACBJgKDLiLMDDpYbREgQIAAgVkEhJlZJq1PAgQIxAmoRCBUQJgJ5VaMAAECBAgQaC0gzLQWtR4BAnECKhEgQKAICDMFwUGAAAECBAjkFRBm8s7OzuMEVCJAgACBjgWEmY6HY2sECBAgQIDAZQFh5rJR3BkqESBAgAABAjcLCDM3k7mAAAECBAgQOFrgYX1h5qGGxwQIECBAgEA6AWEm3chsmAABAgTiBFTKICDMZJiSPRIgQIAAAQLPCggzz9J4gwABAnECKhEgsF5AmFlv50oCBAgQIECgAwFhpoMh2AKBOAGVCBAgMJ6AMDPeTHVEgAABAgSmEhBmphp3XLMqESBAgACBKAFhJkpaHQIECBAgQGAXgeRhZhcTixIgQIAAAQKJBISZRMOyVQIECBAgsFpg4AuFmYGHqzUCBAgQIDCDgDAzw5T1SIAAgTgBlQiECwgz4eQKEiBAgAABAi0FhJmWmtYiQCBOQCUCBAh8ExBmvkG4I0CAAAECBHIKCDM552bXcQIqESBAgEDnAsJM5wOyPQIECBAgQOC8gDBz3ifuXZUIECBAgACBVQLCzCo2FxEgQIAAAQJHCTyuK8w8FvGcAAECBAgQSCUgzKQal80SIECAQJyASlkEhJksk7JPAgQIECBA4KSAMHOSxYsECBCIE1CJAIFtAsLMNj9XEyBAgAABAgcLCDMHD0B5AnECKhEgQGBMAWFmzLnqigABAgQITCMgzEwz6rhGVSJAgAABApECwkyktloECBAgQIBAc4HEYaa5hQUJECBAgACBhALCTMKh2TIBAgQIELhJYPCThZnBB6w9AgQIECAwuoAwM/qE9UeAAIE4AZUIHCIgzBzCrigBAgQIECDQSkCYaSVpHQIE4gRUIkCAwAMBYeYBhocECBAgQIBAPgFhJt/M7DhOQCUCBAgQSCAgzCQYki0SIECAAAECzwsIM8/bxL2jEgECBAgQILBaQJhZTedCAgQIECBAIFrgVD1h5pSK1wgQIECAAIE0AsJMmlHZKAECBAjECaiUSUCYyTQteyVAgAABAgSeCAgzT0i8QIAAgTgBlQgQ2C4gzGw3tAIBAgQIECBwoIAwcyC+0gTiBFQiQIDAuALCzLiz1RkBAgQIEJhCQJiZYsxxTapEgAABAgSiBYSZaHH1CBAgQIAAgaYCScNMUwOLESBAgAABAokFhJnEw7N1AgQIECBwUWCCE4SZCYasRQIECBAgMLKAMDPydPVGgACBOAGVCBwmIMwcRq8wAQIECBAg0EJAmGmhaA0CBOIEVCJAgMAjAWHmEYinBAgQIECAQC4BYSbXvOw2TkAlAgQIEEgiIMwkGZRtEiBAgAABAqcFhJnTLnGvqkSAAAECBAhsEhBmNvG5mAABAgQIEIgSeK6OMPOcjNcJECBAgACBFALCTIox2SQBAgQIxAmolE1AmMk2MfslQIAAAQIEfhIQZn7i8IQAAQJxAioRINBGQJhp42gVAgQIECBA4CABYeYgeGUJxAmoRIAAgbEFhJmx56s7AgQIECAwvIAwM/yI4xpUiQABAgQIHCEgzByhriYBAgQIECDQTCBhmGnWu4UIECBAgACBAQSEmQGGqAUCBAgQIHBSYJIXhZlJBq1NAgQIECAwqoAwM+pk9UWAAIE4AZUIHCogzBzKrzgBAgQIECCwVUCY2SroegIE4gRUIkCAwAkBYeYEipcIECBAgACBPALCTJ5Z2WmcgEoECBAgkEhAmEk0LFslQIAAAQIEngoIM09N4l5RiQABAgQIENgsIMxsJrQAAQIECBAgsLfAufWFmXM63iNAgAABAgS6FxBmuh+RDRIgQIBAnIBKGQWEmYxTs2cCBAgQIEDgu4Aw853CAwIECMQJqESAQDsBYaadpZUIECBAgACBAwSEmQPQlSQQJ6ASAQIExhcQZsafsQ4JECBAgMDQAsLM0OONa04lAgQIECBwlIAwc5S8ugQIECBAgEATgWRhpknPFiFAgAABAgQGEhBmBhqmVggQIECAwHeBiR4IMxMNW6sECBAgQGBEAWFmxKnqiQABAnECKhE4XECYOXwENkCAAAECBAhsERBmtui5lgCBOAGVCBAg8IyAMPMMjJcJECBAgACBHALCTI452WWcgEoECBAgkExAmEk2MNslQIAAAQIEfhYQZn72iHumEgECBAgQINBEQJhpwmgRAgQIECBAYC+BS+sKM5eEvE+AAAECBAh0LSDMdD0emyNAgACBOAGVsgoIM1knZ98ECBAgQIDAnYAwc8fgBwECBOIEVCJAoK2AMNPW02oECBAgQIBAsIAwEwyuHIE4AZUIECAwh4AwM8ecdUmAAAECBIYVEGaGHW1cYyoRIECAAIEjBYSZI/XVJkCAAAECBDYLJAozm3u1AAECBAgQIDCggDAz4FC1RIAAAQKTC0zWvjAz2cC1S4AAAQIERhMQZkabqH4IECAQJ6ASgS4EhJkuxmATBAgQIECAwFoBYWatnOsIEIgTUIkAAQJnBISZMzjeIkCAAAECBPoXEGb6n5EdxgmoRIAAAQIJBYSZhEOzZQIECBAgQOCHgDDzwyLukUoECBAgQIBAMwFhphmlhQgQIECAAIHWAtesJ8xco+QcAgQIECBAoFsBYabb0dgYAQIECMQJqJRZQJjJPD17J0CAAAECBBZhxoeAAAECgQJKESDQXkCYaW9qRQIECBAgQCBQQJgJxFaKQJyASgQIEJhHQJiZZ9Y6JUCAAAECQwoIM0OONa4plQgQIECAwNECwszRE1CfAAECBAgQ2CSQJMxs6tHFBAgQIECAwMACwszAw9UaAQIECEwoMGHLwsyEQ9cyAQIECBAYSUCYGWmaeiFAgECcgEoEuhEQZroZhY0QIECAAAECawSEmTVqriFAIE5AJQIECFwQEGYuAHmbAAECBAgQ6FtAmOl7PnYXJ6ASAQIECCQVEGaSDs62CRAgQIAAga8CwsxXh7ifKhEgQIAAAQJNBYSZppwWI0CAAAECBFoJXLuOMHOtlPMIECBAgACBLgWEmS7HYlMECBAgECegUnYBYSb7BO2fAAECBAhMLiDMTP4B0D4BAnECKhEgsI+AMLOPq1UJECBAgACBIAFhJghaGQJxAioRIEBgLgFhZq5565YAAQIECAwnIMwMN9K4hlQiQIAAAQI9CAgzPUzBHggQIECAAIHVAgnCzOreXEiAAAECBAhMICDMTDBkLRIgQIDAJAKTtinMTDp4bRMgQIAAgVEEhJlRJqkPAgQIxAmoRKArAWGmq3HYDAECBAgQIHCrgDBzq5jzCRCIE1CJAAECVwgIM1cgOYUAAQIECBDoV0CY6Xc2dhYnoBIBAgQIJBYQZhIPz9YJECBAgACBZRFmIj8FahEgQIAAAQLNBYSZ5qQWJECAAAECBLYK3HK9MHOLlnMJECBAgACB7gSEme5GYkMECBAgECeg0ggCwswIU9QDAQIECBCYWECYmXj4WidAIE5AJQIE9hMQZvaztTIBAgQIECAQICDMBCArQSBOQCUCBAjMJyDMzDdzHRMgQIAAgaEEhJmhxhnXjEoECBAgQKAXAWGml0nYBwECBAgQILBKoPMws6onFxEgQIAAAQITCQgzEw1bqwQIECAwsMDErQkzEw9f6wQIECBAYAQBYWaEKeqBAAECcQIqEehOQJjpbiQ2RIAAAQIECNwiIMzcouVcAgTiBFQiQIDAlQLCzJVQTiNAgAABAgT6FBBm+pyLXcUJqESAAAECyQVqmPlUenhRbg4CBAgQIECAQDoBYSZqZOoQIECAAAECrQVelQXf1jDzoTz4q9wcBAgQIECAAIHDBW7YwMty7ucaZt6WB3+Um181FQQHAQIECBAgkEKg5pbv38zUv5l5Xbb9ptwcBAgQIEBgEgFtJheoueXv0sOn+s1MuV/qtzM11HxclqUmncU/AgQIECBAgECHAjWnvP+2r5pflvswU1+r6eZdeVBP+Lfc1189lTsHAQIECGwRcC0BApsFaoCpuaTmk/rFS/173z/vV30YZupr9aT65m/lyT/l9sVtYbAw8P/AZ8BnwGfAZ+DQz0D9ouWfMoN6/F5+1LxS7r4e/wMAAP//5TnhdQAAAAZJREFUAwAk7Hy/4Z7iJAAAAABJRU5ErkJggg=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208" y="8052370"/>
            <a:ext cx="5041680" cy="1435608"/>
          </a:xfrm>
          <a:prstGeom prst="rect">
            <a:avLst/>
          </a:prstGeom>
        </p:spPr>
      </p:pic>
      <p:pic>
        <p:nvPicPr>
          <p:cNvPr id="21" name="Image 0" descr="data:image/png;base64,iVBORw0KGgoAAAANSUhEUgAAAjMAAAD1CAYAAAClfHRCAAAP2UlEQVR4Aezai3EURxAG4LUTMY4EOxLjSGwiASLBRAJEgmcEAiGd7rE72zs981F7utfu9PTXR9VfJ/26PP33orz0b7m9L7cvbguDhYH/Bz4DPgM+Az4Dh34GPhb/mkvelPuaU8rdj+NxmKkhpl5Qz3hdfvzitjBYGCwLg2VhsCwMlmVmA70vy2EGfy7LUnPJ53JfQ03NK+Xh1+NhmKlvviwv/15u9aT/yr2DAAECBAgQIHC0wKeygZpLaj6pwabmlZpbysvLch9mXt09W5Z6Qr3g21N3BAgQIBAtoB4BAmcFak6peaWeVMPNXZh5UZ7V30H9Xe4dBAgQIECAAIEMAjW3/FU2+qJ+M1O/lXlbntSkU+4cBAjMIaBLAgQIpBaoueVd6eBVDTO/lQcfys1BgAABAgQIEMgkUP+O5mUNM3+UXdcn5c5BoL2AFQkQIECAwE4C9duZu18z1b+ZqU92qmNZAgQIECBAgMAuAjW/3IWZXVaPX1RFAgQIECBAYEaB+mumGfvWMwECBAgQmFdgsM6FmcEGqh0CBAgQIDCbgDAz28T1S4AAgTgBlQiECAgzIcyKECBAgAABAnsJCDN7yVqXAIE4AZUIEJhaQJiZevyaJ0CAAAEC+QWEmfwz1EGcgEoECBAg0KGAMNPhUGyJAAECBAgQuF5AmLneKu5MlQgQIECAAIGrBYSZq6mcSIAAAQIECPQmUPcjzFQFNwIECBAgQCCtgDCTdnQ2ToAAAQJxAir1LCDM9DwdeyNAgAABAgQuCggzF4mcQIAAgTgBlQgQuF1AmLndzBUECBAgQIBARwLCTEfDsBUCcQIqESBAYBwBYWacWeqEAAECBAhMKSDMTDn2uKZVIkCAAAECewsIM3sLW58AAQIECBDYVWCQMLOrkcUJECBAgACBjgWEmY6HY2sECBAgQKC5wIALCjMDDlVLBAgQIEBgJgFhZqZp65UAAQJxAioRCBMQZsKoFSJAgAABAgT2EBBm9lC1JgECcQIqESAwvYAwM/1HAAABAgQIEMgtIMzknp/dxwmoRIAAAQKdCggznQ7GtggQIECAAIHrBISZ65zizlKJAAECBAgQuElAmLmJy8kECBAgQIBALwL3+xBm7iXcEyBAgAABAikFhJmUY7NpAgQIEIgTUKl3AWGm9wnZHwECBAgQIHBWQJg5y+NNAgQIxAmoRIDAOgFhZp2bqwgQIECAAIFOBISZTgZhGwTiBFQiQIDAWALCzFjz1A0BAgQIEJhOQJiZbuRxDatEgAABAgQiBISZCGU1CBAgQIAAgd0EBggzu9lYmAABAgQIEEggIMwkGJItEiBAgACBJgKDLiLMDDpYbREgQIAAgVkEhJlZJq1PAgQIxAmoRCBUQJgJ5VaMAAECBAgQaC0gzLQWtR4BAnECKhEgQKAICDMFwUGAAAECBAjkFRBm8s7OzuMEVCJAgACBjgWEmY6HY2sECBAgQIDAZQFh5rJR3BkqESBAgAABAjcLCDM3k7mAAAECBAgQOFrgYX1h5qGGxwQIECBAgEA6AWEm3chsmAABAgTiBFTKICDMZJiSPRIgQIAAAQLPCggzz9J4gwABAnECKhEgsF5AmFlv50oCBAgQIECgAwFhpoMh2AKBOAGVCBAgMJ6AMDPeTHVEgAABAgSmEhBmphp3XLMqESBAgACBKAFhJkpaHQIECBAgQGAXgeRhZhcTixIgQIAAAQKJBISZRMOyVQIECBAgsFpg4AuFmYGHqzUCBAgQIDCDgDAzw5T1SIAAgTgBlQiECwgz4eQKEiBAgAABAi0FhJmWmtYiQCBOQCUCBAh8ExBmvkG4I0CAAAECBHIKCDM552bXcQIqESBAgEDnAsJM5wOyPQIECBAgQOC8gDBz3ifuXZUIECBAgACBVQLCzCo2FxEgQIAAAQJHCTyuK8w8FvGcAAECBAgQSCUgzKQal80SIECAQJyASlkEhJksk7JPAgQIECBA4KSAMHOSxYsECBCIE1CJAIFtAsLMNj9XEyBAgAABAgcLCDMHD0B5AnECKhEgQGBMAWFmzLnqigABAgQITCMgzEwz6rhGVSJAgAABApECwkyktloECBAgQIBAc4HEYaa5hQUJECBAgACBhALCTMKh2TIBAgQIELhJYPCThZnBB6w9AgQIECAwuoAwM/qE9UeAAIE4AZUIHCIgzBzCrigBAgQIECDQSkCYaSVpHQIE4gRUIkCAwAMBYeYBhocECBAgQIBAPgFhJt/M7DhOQCUCBAgQSCAgzCQYki0SIECAAAECzwsIM8/bxL2jEgECBAgQILBaQJhZTedCAgQIECBAIFrgVD1h5pSK1wgQIECAAIE0AsJMmlHZKAECBAjECaiUSUCYyTQteyVAgAABAgSeCAgzT0i8QIAAgTgBlQgQ2C4gzGw3tAIBAgQIECBwoIAwcyC+0gTiBFQiQIDAuALCzLiz1RkBAgQIEJhCQJiZYsxxTapEgAABAgSiBYSZaHH1CBAgQIAAgaYCScNMUwOLESBAgAABAokFhJnEw7N1AgQIECBwUWCCE4SZCYasRQIECBAgMLKAMDPydPVGgACBOAGVCBwmIMwcRq8wAQIECBAg0EJAmGmhaA0CBOIEVCJAgMAjAWHmEYinBAgQIECAQC4BYSbXvOw2TkAlAgQIEEgiIMwkGZRtEiBAgAABAqcFhJnTLnGvqkSAAAECBAhsEhBmNvG5mAABAgQIEIgSeK6OMPOcjNcJECBAgACBFALCTIox2SQBAgQIxAmolE1AmMk2MfslQIAAAQIEfhIQZn7i8IQAAQJxAioRINBGQJhp42gVAgQIECBA4CABYeYgeGUJxAmoRIAAgbEFhJmx56s7AgQIECAwvIAwM/yI4xpUiQABAgQIHCEgzByhriYBAgQIECDQTCBhmGnWu4UIECBAgACBAQSEmQGGqAUCBAgQIHBSYJIXhZlJBq1NAgQIECAwqoAwM+pk9UWAAIE4AZUIHCogzBzKrzgBAgQIECCwVUCY2SroegIE4gRUIkCAwAkBYeYEipcIECBAgACBPALCTJ5Z2WmcgEoECBAgkEhAmEk0LFslQIAAAQIEngoIM09N4l5RiQABAgQIENgsIMxsJrQAAQIECBAgsLfAufWFmXM63iNAgAABAgS6FxBmuh+RDRIgQIBAnIBKGQWEmYxTs2cCBAgQIEDgu4Aw853CAwIECMQJqESAQDsBYaadpZUIECBAgACBAwSEmQPQlSQQJ6ASAQIExhcQZsafsQ4JECBAgMDQAsLM0OONa04lAgQIECBwlIAwc5S8ugQIECBAgEATgWRhpknPFiFAgAABAgQGEhBmBhqmVggQIECAwHeBiR4IMxMNW6sECBAgQGBEAWFmxKnqiQABAnECKhE4XECYOXwENkCAAAECBAhsERBmtui5lgCBOAGVCBAg8IyAMPMMjJcJECBAgACBHALCTI452WWcgEoECBAgkExAmEk2MNslQIAAAQIEfhYQZn72iHumEgECBAgQINBEQJhpwmgRAgQIECBAYC+BS+sKM5eEvE+AAAECBAh0LSDMdD0emyNAgACBOAGVsgoIM1knZ98ECBAgQIDAnYAwc8fgBwECBOIEVCJAoK2AMNPW02oECBAgQIBAsIAwEwyuHIE4AZUIECAwh4AwM8ecdUmAAAECBIYVEGaGHW1cYyoRIECAAIEjBYSZI/XVJkCAAAECBDYLJAozm3u1AAECBAgQIDCggDAz4FC1RIAAAQKTC0zWvjAz2cC1S4AAAQIERhMQZkabqH4IECAQJ6ASgS4EhJkuxmATBAgQIECAwFoBYWatnOsIEIgTUIkAAQJnBISZMzjeIkCAAAECBPoXEGb6n5EdxgmoRIAAAQIJBYSZhEOzZQIECBAgQOCHgDDzwyLukUoECBAgQIBAMwFhphmlhQgQIECAAIHWAtesJ8xco+QcAgQIECBAoFsBYabb0dgYAQIECMQJqJRZQJjJPD17J0CAAAECBBZhxoeAAAECgQJKESDQXkCYaW9qRQIECBAgQCBQQJgJxFaKQJyASgQIEJhHQJiZZ9Y6JUCAAAECQwoIM0OONa4plQgQIECAwNECwszRE1CfAAECBAgQ2CSQJMxs6tHFBAgQIECAwMACwszAw9UaAQIECEwoMGHLwsyEQ9cyAQIECBAYSUCYGWmaeiFAgECcgEoEuhEQZroZhY0QIECAAAECawSEmTVqriFAIE5AJQIECFwQEGYuAHmbAAECBAgQ6FtAmOl7PnYXJ6ASAQIECCQVEGaSDs62CRAgQIAAga8CwsxXh7ifKhEgQIAAAQJNBYSZppwWI0CAAAECBFoJXLuOMHOtlPMIECBAgACBLgWEmS7HYlMECBAgECegUnYBYSb7BO2fAAECBAhMLiDMTP4B0D4BAnECKhEgsI+AMLOPq1UJECBAgACBIAFhJghaGQJxAioRIEBgLgFhZq5565YAAQIECAwnIMwMN9K4hlQiQIAAAQI9CAgzPUzBHggQIECAAIHVAgnCzOreXEiAAAECBAhMICDMTDBkLRIgQIDAJAKTtinMTDp4bRMgQIAAgVEEhJlRJqkPAgQIxAmoRKArAWGmq3HYDAECBAgQIHCrgDBzq5jzCRCIE1CJAAECVwgIM1cgOYUAAQIECBDoV0CY6Xc2dhYnoBIBAgQIJBYQZhIPz9YJECBAgACBZRFmIj8FahEgQIAAAQLNBYSZ5qQWJECAAAECBLYK3HK9MHOLlnMJECBAgACB7gSEme5GYkMECBAgECeg0ggCwswIU9QDAQIECBCYWECYmXj4WidAIE5AJQIE9hMQZvaztTIBAgQIECAQICDMBCArQSBOQCUCBAjMJyDMzDdzHRMgQIAAgaEEhJmhxhnXjEoECBAgQKAXAWGml0nYBwECBAgQILBKoPMws6onFxEgQIAAAQITCQgzEw1bqwQIECAwsMDErQkzEw9f6wQIECBAYAQBYWaEKeqBAAECcQIqEehOQJjpbiQ2RIAAAQIECNwiIMzcouVcAgTiBFQiQIDAlQLCzJVQTiNAgAABAgT6FBBm+pyLXcUJqESAAAECyQVqmPlUenhRbg4CBAgQIECAQDoBYSZqZOoQIECAAAECrQVelQXf1jDzoTz4q9wcBAgQIECAAIHDBW7YwMty7ucaZt6WB3+Um181FQQHAQIECBAgkEKg5pbv38zUv5l5Xbb9ptwcBAgQIEBgEgFtJheoueXv0sOn+s1MuV/qtzM11HxclqUmncU/AgQIECBAgECHAjWnvP+2r5pflvswU1+r6eZdeVBP+Lfc1189lTsHAQIECGwRcC0BApsFaoCpuaTmk/rFS/173z/vV30YZupr9aT65m/lyT/l9sVtYbAw8P/AZ8BnwGfAZ+DQz0D9ouWfMoN6/F5+1LxS7r4e/wMAAP//5TnhdQAAAAZJREFUAwAk7Hy/4Z7iJAAAAABJRU5ErkJggg=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408" y="6367296"/>
            <a:ext cx="5041680" cy="1435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6" y="234635"/>
            <a:ext cx="17076926" cy="5074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840</Words>
  <Application>Microsoft Office PowerPoint</Application>
  <PresentationFormat>Произвольный</PresentationFormat>
  <Paragraphs>145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Gagalin</vt:lpstr>
      <vt:lpstr>Gagalin Bold</vt:lpstr>
      <vt:lpstr>Roboto</vt:lpstr>
      <vt:lpstr>Roboto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Польхователь</cp:lastModifiedBy>
  <cp:revision>19</cp:revision>
  <dcterms:created xsi:type="dcterms:W3CDTF">2026-03-03T13:28:08Z</dcterms:created>
  <dcterms:modified xsi:type="dcterms:W3CDTF">2026-03-20T12:30:47Z</dcterms:modified>
</cp:coreProperties>
</file>